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charts/chart9.xml" ContentType="application/vnd.openxmlformats-officedocument.drawingml.chart+xml"/>
  <Override PartName="/ppt/theme/themeOverride7.xml" ContentType="application/vnd.openxmlformats-officedocument.themeOverride+xml"/>
  <Override PartName="/ppt/drawings/drawing3.xml" ContentType="application/vnd.openxmlformats-officedocument.drawingml.chartshapes+xml"/>
  <Override PartName="/ppt/charts/chart10.xml" ContentType="application/vnd.openxmlformats-officedocument.drawingml.chart+xml"/>
  <Override PartName="/ppt/theme/themeOverride8.xml" ContentType="application/vnd.openxmlformats-officedocument.themeOverrid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57" r:id="rId2"/>
    <p:sldId id="260" r:id="rId3"/>
    <p:sldId id="258" r:id="rId4"/>
    <p:sldId id="259" r:id="rId5"/>
    <p:sldId id="310" r:id="rId6"/>
    <p:sldId id="360" r:id="rId7"/>
    <p:sldId id="359" r:id="rId8"/>
    <p:sldId id="263" r:id="rId9"/>
    <p:sldId id="348" r:id="rId10"/>
    <p:sldId id="264" r:id="rId11"/>
    <p:sldId id="265" r:id="rId12"/>
    <p:sldId id="361" r:id="rId13"/>
    <p:sldId id="362" r:id="rId14"/>
    <p:sldId id="312" r:id="rId15"/>
    <p:sldId id="384" r:id="rId16"/>
    <p:sldId id="267" r:id="rId17"/>
    <p:sldId id="268" r:id="rId18"/>
    <p:sldId id="314" r:id="rId19"/>
    <p:sldId id="349" r:id="rId20"/>
    <p:sldId id="363" r:id="rId21"/>
    <p:sldId id="269" r:id="rId22"/>
    <p:sldId id="378" r:id="rId23"/>
    <p:sldId id="395" r:id="rId24"/>
    <p:sldId id="385" r:id="rId25"/>
    <p:sldId id="364" r:id="rId26"/>
    <p:sldId id="380" r:id="rId27"/>
    <p:sldId id="271" r:id="rId28"/>
    <p:sldId id="273" r:id="rId29"/>
    <p:sldId id="351" r:id="rId30"/>
    <p:sldId id="381" r:id="rId31"/>
    <p:sldId id="275" r:id="rId32"/>
    <p:sldId id="276" r:id="rId33"/>
    <p:sldId id="277" r:id="rId34"/>
    <p:sldId id="280" r:id="rId35"/>
    <p:sldId id="387" r:id="rId36"/>
    <p:sldId id="281" r:id="rId37"/>
    <p:sldId id="286" r:id="rId38"/>
    <p:sldId id="391" r:id="rId39"/>
    <p:sldId id="392" r:id="rId40"/>
    <p:sldId id="393" r:id="rId41"/>
    <p:sldId id="394" r:id="rId42"/>
    <p:sldId id="282" r:id="rId43"/>
    <p:sldId id="284" r:id="rId44"/>
    <p:sldId id="285" r:id="rId45"/>
    <p:sldId id="289" r:id="rId46"/>
    <p:sldId id="290" r:id="rId47"/>
    <p:sldId id="291" r:id="rId48"/>
    <p:sldId id="295" r:id="rId49"/>
    <p:sldId id="396" r:id="rId50"/>
    <p:sldId id="287" r:id="rId51"/>
    <p:sldId id="365" r:id="rId52"/>
    <p:sldId id="366" r:id="rId53"/>
    <p:sldId id="288" r:id="rId54"/>
    <p:sldId id="321" r:id="rId55"/>
    <p:sldId id="371" r:id="rId56"/>
    <p:sldId id="297" r:id="rId57"/>
    <p:sldId id="296" r:id="rId58"/>
    <p:sldId id="355" r:id="rId59"/>
    <p:sldId id="333" r:id="rId60"/>
    <p:sldId id="332" r:id="rId61"/>
    <p:sldId id="356" r:id="rId62"/>
    <p:sldId id="298" r:id="rId63"/>
    <p:sldId id="299" r:id="rId64"/>
    <p:sldId id="307" r:id="rId65"/>
    <p:sldId id="308" r:id="rId66"/>
    <p:sldId id="334" r:id="rId67"/>
    <p:sldId id="309" r:id="rId68"/>
    <p:sldId id="336" r:id="rId69"/>
    <p:sldId id="300" r:id="rId70"/>
    <p:sldId id="301" r:id="rId71"/>
    <p:sldId id="399" r:id="rId72"/>
    <p:sldId id="374" r:id="rId73"/>
    <p:sldId id="398" r:id="rId74"/>
    <p:sldId id="338" r:id="rId75"/>
    <p:sldId id="339" r:id="rId76"/>
    <p:sldId id="340" r:id="rId77"/>
    <p:sldId id="341" r:id="rId78"/>
    <p:sldId id="350" r:id="rId79"/>
    <p:sldId id="401" r:id="rId80"/>
    <p:sldId id="402" r:id="rId81"/>
    <p:sldId id="342" r:id="rId82"/>
    <p:sldId id="303" r:id="rId83"/>
    <p:sldId id="400" r:id="rId84"/>
    <p:sldId id="344" r:id="rId85"/>
    <p:sldId id="345" r:id="rId86"/>
    <p:sldId id="306"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12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47662401574801E-2"/>
          <c:y val="3.8214933672801814E-2"/>
          <c:w val="0.92687733759842517"/>
          <c:h val="0.90387857382636727"/>
        </c:manualLayout>
      </c:layout>
      <c:barChart>
        <c:barDir val="col"/>
        <c:grouping val="clustered"/>
        <c:varyColors val="0"/>
        <c:ser>
          <c:idx val="0"/>
          <c:order val="0"/>
          <c:tx>
            <c:strRef>
              <c:f>Lapas1!$B$1</c:f>
              <c:strCache>
                <c:ptCount val="1"/>
                <c:pt idx="0">
                  <c:v>2013</c:v>
                </c:pt>
              </c:strCache>
            </c:strRef>
          </c:tx>
          <c:spPr>
            <a:solidFill>
              <a:schemeClr val="accent1"/>
            </a:solidFill>
            <a:ln>
              <a:noFill/>
            </a:ln>
            <a:effectLst/>
          </c:spPr>
          <c:invertIfNegative val="0"/>
          <c:cat>
            <c:strRef>
              <c:f>Lapas1!$A$2:$A$6</c:f>
              <c:strCache>
                <c:ptCount val="5"/>
                <c:pt idx="0">
                  <c:v>Gydytojai</c:v>
                </c:pt>
                <c:pt idx="1">
                  <c:v>Psichologai</c:v>
                </c:pt>
                <c:pt idx="2">
                  <c:v>Vidurinis personalas</c:v>
                </c:pt>
                <c:pt idx="3">
                  <c:v>Administracija</c:v>
                </c:pt>
                <c:pt idx="4">
                  <c:v>Ūkio personalas</c:v>
                </c:pt>
              </c:strCache>
            </c:strRef>
          </c:cat>
          <c:val>
            <c:numRef>
              <c:f>Lapas1!$B$2:$B$6</c:f>
              <c:numCache>
                <c:formatCode>General</c:formatCode>
                <c:ptCount val="5"/>
                <c:pt idx="0">
                  <c:v>23</c:v>
                </c:pt>
                <c:pt idx="1">
                  <c:v>7</c:v>
                </c:pt>
                <c:pt idx="2">
                  <c:v>137</c:v>
                </c:pt>
                <c:pt idx="3">
                  <c:v>22</c:v>
                </c:pt>
                <c:pt idx="4">
                  <c:v>35</c:v>
                </c:pt>
              </c:numCache>
            </c:numRef>
          </c:val>
          <c:extLst>
            <c:ext xmlns:c16="http://schemas.microsoft.com/office/drawing/2014/chart" uri="{C3380CC4-5D6E-409C-BE32-E72D297353CC}">
              <c16:uniqueId val="{00000000-9701-4813-A64F-3531A4511FD5}"/>
            </c:ext>
          </c:extLst>
        </c:ser>
        <c:ser>
          <c:idx val="1"/>
          <c:order val="1"/>
          <c:tx>
            <c:strRef>
              <c:f>Lapas1!$C$1</c:f>
              <c:strCache>
                <c:ptCount val="1"/>
                <c:pt idx="0">
                  <c:v>2014</c:v>
                </c:pt>
              </c:strCache>
            </c:strRef>
          </c:tx>
          <c:spPr>
            <a:solidFill>
              <a:schemeClr val="accent2"/>
            </a:solidFill>
            <a:ln>
              <a:noFill/>
            </a:ln>
            <a:effectLst/>
          </c:spPr>
          <c:invertIfNegative val="0"/>
          <c:cat>
            <c:strRef>
              <c:f>Lapas1!$A$2:$A$6</c:f>
              <c:strCache>
                <c:ptCount val="5"/>
                <c:pt idx="0">
                  <c:v>Gydytojai</c:v>
                </c:pt>
                <c:pt idx="1">
                  <c:v>Psichologai</c:v>
                </c:pt>
                <c:pt idx="2">
                  <c:v>Vidurinis personalas</c:v>
                </c:pt>
                <c:pt idx="3">
                  <c:v>Administracija</c:v>
                </c:pt>
                <c:pt idx="4">
                  <c:v>Ūkio personalas</c:v>
                </c:pt>
              </c:strCache>
            </c:strRef>
          </c:cat>
          <c:val>
            <c:numRef>
              <c:f>Lapas1!$C$2:$C$6</c:f>
              <c:numCache>
                <c:formatCode>General</c:formatCode>
                <c:ptCount val="5"/>
                <c:pt idx="0">
                  <c:v>22</c:v>
                </c:pt>
                <c:pt idx="1">
                  <c:v>10</c:v>
                </c:pt>
                <c:pt idx="2">
                  <c:v>138</c:v>
                </c:pt>
                <c:pt idx="3">
                  <c:v>22</c:v>
                </c:pt>
                <c:pt idx="4">
                  <c:v>33</c:v>
                </c:pt>
              </c:numCache>
            </c:numRef>
          </c:val>
          <c:extLst>
            <c:ext xmlns:c16="http://schemas.microsoft.com/office/drawing/2014/chart" uri="{C3380CC4-5D6E-409C-BE32-E72D297353CC}">
              <c16:uniqueId val="{00000001-9701-4813-A64F-3531A4511FD5}"/>
            </c:ext>
          </c:extLst>
        </c:ser>
        <c:ser>
          <c:idx val="2"/>
          <c:order val="2"/>
          <c:tx>
            <c:strRef>
              <c:f>Lapas1!$D$1</c:f>
              <c:strCache>
                <c:ptCount val="1"/>
                <c:pt idx="0">
                  <c:v>2015</c:v>
                </c:pt>
              </c:strCache>
            </c:strRef>
          </c:tx>
          <c:spPr>
            <a:solidFill>
              <a:schemeClr val="accent3"/>
            </a:solidFill>
            <a:ln>
              <a:noFill/>
            </a:ln>
            <a:effectLst/>
          </c:spPr>
          <c:invertIfNegative val="0"/>
          <c:cat>
            <c:strRef>
              <c:f>Lapas1!$A$2:$A$6</c:f>
              <c:strCache>
                <c:ptCount val="5"/>
                <c:pt idx="0">
                  <c:v>Gydytojai</c:v>
                </c:pt>
                <c:pt idx="1">
                  <c:v>Psichologai</c:v>
                </c:pt>
                <c:pt idx="2">
                  <c:v>Vidurinis personalas</c:v>
                </c:pt>
                <c:pt idx="3">
                  <c:v>Administracija</c:v>
                </c:pt>
                <c:pt idx="4">
                  <c:v>Ūkio personalas</c:v>
                </c:pt>
              </c:strCache>
            </c:strRef>
          </c:cat>
          <c:val>
            <c:numRef>
              <c:f>Lapas1!$D$2:$D$6</c:f>
              <c:numCache>
                <c:formatCode>General</c:formatCode>
                <c:ptCount val="5"/>
                <c:pt idx="0">
                  <c:v>23</c:v>
                </c:pt>
                <c:pt idx="1">
                  <c:v>7</c:v>
                </c:pt>
                <c:pt idx="2">
                  <c:v>146</c:v>
                </c:pt>
                <c:pt idx="3">
                  <c:v>16</c:v>
                </c:pt>
                <c:pt idx="4">
                  <c:v>36</c:v>
                </c:pt>
              </c:numCache>
            </c:numRef>
          </c:val>
          <c:extLst>
            <c:ext xmlns:c16="http://schemas.microsoft.com/office/drawing/2014/chart" uri="{C3380CC4-5D6E-409C-BE32-E72D297353CC}">
              <c16:uniqueId val="{00000002-9701-4813-A64F-3531A4511FD5}"/>
            </c:ext>
          </c:extLst>
        </c:ser>
        <c:ser>
          <c:idx val="3"/>
          <c:order val="3"/>
          <c:tx>
            <c:strRef>
              <c:f>Lapas1!$E$1</c:f>
              <c:strCache>
                <c:ptCount val="1"/>
                <c:pt idx="0">
                  <c:v>2016</c:v>
                </c:pt>
              </c:strCache>
            </c:strRef>
          </c:tx>
          <c:spPr>
            <a:solidFill>
              <a:schemeClr val="accent4"/>
            </a:solidFill>
            <a:ln>
              <a:noFill/>
            </a:ln>
            <a:effectLst/>
          </c:spPr>
          <c:invertIfNegative val="0"/>
          <c:cat>
            <c:strRef>
              <c:f>Lapas1!$A$2:$A$6</c:f>
              <c:strCache>
                <c:ptCount val="5"/>
                <c:pt idx="0">
                  <c:v>Gydytojai</c:v>
                </c:pt>
                <c:pt idx="1">
                  <c:v>Psichologai</c:v>
                </c:pt>
                <c:pt idx="2">
                  <c:v>Vidurinis personalas</c:v>
                </c:pt>
                <c:pt idx="3">
                  <c:v>Administracija</c:v>
                </c:pt>
                <c:pt idx="4">
                  <c:v>Ūkio personalas</c:v>
                </c:pt>
              </c:strCache>
            </c:strRef>
          </c:cat>
          <c:val>
            <c:numRef>
              <c:f>Lapas1!$E$2:$E$6</c:f>
              <c:numCache>
                <c:formatCode>General</c:formatCode>
                <c:ptCount val="5"/>
                <c:pt idx="0">
                  <c:v>25</c:v>
                </c:pt>
                <c:pt idx="1">
                  <c:v>7</c:v>
                </c:pt>
                <c:pt idx="2">
                  <c:v>145</c:v>
                </c:pt>
                <c:pt idx="3">
                  <c:v>17</c:v>
                </c:pt>
                <c:pt idx="4">
                  <c:v>39</c:v>
                </c:pt>
              </c:numCache>
            </c:numRef>
          </c:val>
          <c:extLst>
            <c:ext xmlns:c16="http://schemas.microsoft.com/office/drawing/2014/chart" uri="{C3380CC4-5D6E-409C-BE32-E72D297353CC}">
              <c16:uniqueId val="{00000003-9701-4813-A64F-3531A4511FD5}"/>
            </c:ext>
          </c:extLst>
        </c:ser>
        <c:ser>
          <c:idx val="4"/>
          <c:order val="4"/>
          <c:tx>
            <c:strRef>
              <c:f>Lapas1!$F$1</c:f>
              <c:strCache>
                <c:ptCount val="1"/>
                <c:pt idx="0">
                  <c:v>2017</c:v>
                </c:pt>
              </c:strCache>
            </c:strRef>
          </c:tx>
          <c:spPr>
            <a:solidFill>
              <a:schemeClr val="accent5"/>
            </a:solidFill>
            <a:ln>
              <a:noFill/>
            </a:ln>
            <a:effectLst/>
          </c:spPr>
          <c:invertIfNegative val="0"/>
          <c:cat>
            <c:strRef>
              <c:f>Lapas1!$A$2:$A$6</c:f>
              <c:strCache>
                <c:ptCount val="5"/>
                <c:pt idx="0">
                  <c:v>Gydytojai</c:v>
                </c:pt>
                <c:pt idx="1">
                  <c:v>Psichologai</c:v>
                </c:pt>
                <c:pt idx="2">
                  <c:v>Vidurinis personalas</c:v>
                </c:pt>
                <c:pt idx="3">
                  <c:v>Administracija</c:v>
                </c:pt>
                <c:pt idx="4">
                  <c:v>Ūkio personalas</c:v>
                </c:pt>
              </c:strCache>
            </c:strRef>
          </c:cat>
          <c:val>
            <c:numRef>
              <c:f>Lapas1!$F$2:$F$6</c:f>
              <c:numCache>
                <c:formatCode>General</c:formatCode>
                <c:ptCount val="5"/>
                <c:pt idx="0">
                  <c:v>23</c:v>
                </c:pt>
                <c:pt idx="1">
                  <c:v>7</c:v>
                </c:pt>
                <c:pt idx="2">
                  <c:v>145</c:v>
                </c:pt>
                <c:pt idx="3">
                  <c:v>16</c:v>
                </c:pt>
                <c:pt idx="4">
                  <c:v>37</c:v>
                </c:pt>
              </c:numCache>
            </c:numRef>
          </c:val>
          <c:extLst>
            <c:ext xmlns:c16="http://schemas.microsoft.com/office/drawing/2014/chart" uri="{C3380CC4-5D6E-409C-BE32-E72D297353CC}">
              <c16:uniqueId val="{00000004-9701-4813-A64F-3531A4511FD5}"/>
            </c:ext>
          </c:extLst>
        </c:ser>
        <c:ser>
          <c:idx val="5"/>
          <c:order val="5"/>
          <c:tx>
            <c:strRef>
              <c:f>Lapas1!$G$1</c:f>
              <c:strCache>
                <c:ptCount val="1"/>
                <c:pt idx="0">
                  <c:v>2018</c:v>
                </c:pt>
              </c:strCache>
            </c:strRef>
          </c:tx>
          <c:spPr>
            <a:solidFill>
              <a:schemeClr val="accent6"/>
            </a:solidFill>
            <a:ln>
              <a:noFill/>
            </a:ln>
            <a:effectLst/>
          </c:spPr>
          <c:invertIfNegative val="0"/>
          <c:cat>
            <c:strRef>
              <c:f>Lapas1!$A$2:$A$6</c:f>
              <c:strCache>
                <c:ptCount val="5"/>
                <c:pt idx="0">
                  <c:v>Gydytojai</c:v>
                </c:pt>
                <c:pt idx="1">
                  <c:v>Psichologai</c:v>
                </c:pt>
                <c:pt idx="2">
                  <c:v>Vidurinis personalas</c:v>
                </c:pt>
                <c:pt idx="3">
                  <c:v>Administracija</c:v>
                </c:pt>
                <c:pt idx="4">
                  <c:v>Ūkio personalas</c:v>
                </c:pt>
              </c:strCache>
            </c:strRef>
          </c:cat>
          <c:val>
            <c:numRef>
              <c:f>Lapas1!$G$2:$G$6</c:f>
              <c:numCache>
                <c:formatCode>General</c:formatCode>
                <c:ptCount val="5"/>
                <c:pt idx="0">
                  <c:v>18</c:v>
                </c:pt>
                <c:pt idx="1">
                  <c:v>7</c:v>
                </c:pt>
                <c:pt idx="2">
                  <c:v>145</c:v>
                </c:pt>
                <c:pt idx="3">
                  <c:v>16</c:v>
                </c:pt>
                <c:pt idx="4">
                  <c:v>34</c:v>
                </c:pt>
              </c:numCache>
            </c:numRef>
          </c:val>
          <c:extLst>
            <c:ext xmlns:c16="http://schemas.microsoft.com/office/drawing/2014/chart" uri="{C3380CC4-5D6E-409C-BE32-E72D297353CC}">
              <c16:uniqueId val="{00000005-9701-4813-A64F-3531A4511FD5}"/>
            </c:ext>
          </c:extLst>
        </c:ser>
        <c:ser>
          <c:idx val="6"/>
          <c:order val="6"/>
          <c:tx>
            <c:strRef>
              <c:f>Lapas1!$H$1</c:f>
              <c:strCache>
                <c:ptCount val="1"/>
                <c:pt idx="0">
                  <c:v>2019</c:v>
                </c:pt>
              </c:strCache>
            </c:strRef>
          </c:tx>
          <c:spPr>
            <a:solidFill>
              <a:schemeClr val="accent1">
                <a:lumMod val="60000"/>
              </a:schemeClr>
            </a:solidFill>
            <a:ln>
              <a:noFill/>
            </a:ln>
            <a:effectLst/>
          </c:spPr>
          <c:invertIfNegative val="0"/>
          <c:cat>
            <c:strRef>
              <c:f>Lapas1!$A$2:$A$6</c:f>
              <c:strCache>
                <c:ptCount val="5"/>
                <c:pt idx="0">
                  <c:v>Gydytojai</c:v>
                </c:pt>
                <c:pt idx="1">
                  <c:v>Psichologai</c:v>
                </c:pt>
                <c:pt idx="2">
                  <c:v>Vidurinis personalas</c:v>
                </c:pt>
                <c:pt idx="3">
                  <c:v>Administracija</c:v>
                </c:pt>
                <c:pt idx="4">
                  <c:v>Ūkio personalas</c:v>
                </c:pt>
              </c:strCache>
            </c:strRef>
          </c:cat>
          <c:val>
            <c:numRef>
              <c:f>Lapas1!$H$2:$H$6</c:f>
              <c:numCache>
                <c:formatCode>General</c:formatCode>
                <c:ptCount val="5"/>
                <c:pt idx="0">
                  <c:v>20</c:v>
                </c:pt>
                <c:pt idx="1">
                  <c:v>7</c:v>
                </c:pt>
                <c:pt idx="2">
                  <c:v>145</c:v>
                </c:pt>
                <c:pt idx="3">
                  <c:v>17</c:v>
                </c:pt>
              </c:numCache>
            </c:numRef>
          </c:val>
          <c:extLst>
            <c:ext xmlns:c16="http://schemas.microsoft.com/office/drawing/2014/chart" uri="{C3380CC4-5D6E-409C-BE32-E72D297353CC}">
              <c16:uniqueId val="{00000006-9701-4813-A64F-3531A4511FD5}"/>
            </c:ext>
          </c:extLst>
        </c:ser>
        <c:dLbls>
          <c:showLegendKey val="0"/>
          <c:showVal val="0"/>
          <c:showCatName val="0"/>
          <c:showSerName val="0"/>
          <c:showPercent val="0"/>
          <c:showBubbleSize val="0"/>
        </c:dLbls>
        <c:gapWidth val="219"/>
        <c:overlap val="-27"/>
        <c:axId val="253830943"/>
        <c:axId val="196426527"/>
      </c:barChart>
      <c:catAx>
        <c:axId val="253830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426527"/>
        <c:crosses val="autoZero"/>
        <c:auto val="1"/>
        <c:lblAlgn val="ctr"/>
        <c:lblOffset val="100"/>
        <c:noMultiLvlLbl val="0"/>
      </c:catAx>
      <c:valAx>
        <c:axId val="196426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3830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8523348030081782"/>
          <c:y val="0.53176283748014819"/>
          <c:w val="0.43788190037089547"/>
          <c:h val="0.26063367277608035"/>
        </c:manualLayout>
      </c:layout>
      <c:pie3DChart>
        <c:varyColors val="1"/>
        <c:ser>
          <c:idx val="0"/>
          <c:order val="0"/>
          <c:tx>
            <c:strRef>
              <c:f>Sheet1!$A$2</c:f>
              <c:strCache>
                <c:ptCount val="1"/>
              </c:strCache>
            </c:strRef>
          </c:tx>
          <c:spPr>
            <a:solidFill>
              <a:srgbClr val="9999FF"/>
            </a:solidFill>
            <a:ln w="10835">
              <a:solidFill>
                <a:srgbClr val="000000"/>
              </a:solidFill>
              <a:prstDash val="solid"/>
            </a:ln>
          </c:spPr>
          <c:dPt>
            <c:idx val="0"/>
            <c:bubble3D val="0"/>
            <c:extLst>
              <c:ext xmlns:c16="http://schemas.microsoft.com/office/drawing/2014/chart" uri="{C3380CC4-5D6E-409C-BE32-E72D297353CC}">
                <c16:uniqueId val="{00000000-D88C-485A-A34E-5C03FF0507E9}"/>
              </c:ext>
            </c:extLst>
          </c:dPt>
          <c:dPt>
            <c:idx val="1"/>
            <c:bubble3D val="0"/>
            <c:spPr>
              <a:solidFill>
                <a:srgbClr val="993366"/>
              </a:solidFill>
              <a:ln w="10835">
                <a:solidFill>
                  <a:srgbClr val="000000"/>
                </a:solidFill>
                <a:prstDash val="solid"/>
              </a:ln>
            </c:spPr>
            <c:extLst>
              <c:ext xmlns:c16="http://schemas.microsoft.com/office/drawing/2014/chart" uri="{C3380CC4-5D6E-409C-BE32-E72D297353CC}">
                <c16:uniqueId val="{00000002-D88C-485A-A34E-5C03FF0507E9}"/>
              </c:ext>
            </c:extLst>
          </c:dPt>
          <c:dPt>
            <c:idx val="2"/>
            <c:bubble3D val="0"/>
            <c:spPr>
              <a:solidFill>
                <a:srgbClr val="FFFFCC"/>
              </a:solidFill>
              <a:ln w="10835">
                <a:solidFill>
                  <a:srgbClr val="000000"/>
                </a:solidFill>
                <a:prstDash val="solid"/>
              </a:ln>
            </c:spPr>
            <c:extLst>
              <c:ext xmlns:c16="http://schemas.microsoft.com/office/drawing/2014/chart" uri="{C3380CC4-5D6E-409C-BE32-E72D297353CC}">
                <c16:uniqueId val="{00000004-D88C-485A-A34E-5C03FF0507E9}"/>
              </c:ext>
            </c:extLst>
          </c:dPt>
          <c:dLbls>
            <c:numFmt formatCode="0%" sourceLinked="0"/>
            <c:spPr>
              <a:noFill/>
              <a:ln w="21669">
                <a:noFill/>
              </a:ln>
            </c:spPr>
            <c:txPr>
              <a:bodyPr wrap="square" lIns="38100" tIns="19050" rIns="38100" bIns="19050" anchor="ctr">
                <a:spAutoFit/>
              </a:bodyPr>
              <a:lstStyle/>
              <a:p>
                <a:pPr>
                  <a:defRPr sz="983" b="1"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Prekės</c:v>
                </c:pt>
                <c:pt idx="1">
                  <c:v>Paslaugos</c:v>
                </c:pt>
                <c:pt idx="2">
                  <c:v>Darbai</c:v>
                </c:pt>
              </c:strCache>
            </c:strRef>
          </c:cat>
          <c:val>
            <c:numRef>
              <c:f>Sheet1!$B$2:$D$2</c:f>
              <c:numCache>
                <c:formatCode>General</c:formatCode>
                <c:ptCount val="3"/>
                <c:pt idx="0">
                  <c:v>34</c:v>
                </c:pt>
                <c:pt idx="1">
                  <c:v>64.7</c:v>
                </c:pt>
                <c:pt idx="2">
                  <c:v>1.3</c:v>
                </c:pt>
              </c:numCache>
            </c:numRef>
          </c:val>
          <c:extLst>
            <c:ext xmlns:c16="http://schemas.microsoft.com/office/drawing/2014/chart" uri="{C3380CC4-5D6E-409C-BE32-E72D297353CC}">
              <c16:uniqueId val="{00000005-D88C-485A-A34E-5C03FF0507E9}"/>
            </c:ext>
          </c:extLst>
        </c:ser>
        <c:ser>
          <c:idx val="1"/>
          <c:order val="1"/>
          <c:tx>
            <c:strRef>
              <c:f>Sheet1!$A$3</c:f>
              <c:strCache>
                <c:ptCount val="1"/>
              </c:strCache>
            </c:strRef>
          </c:tx>
          <c:spPr>
            <a:solidFill>
              <a:srgbClr val="993366"/>
            </a:solidFill>
            <a:ln w="10835">
              <a:solidFill>
                <a:srgbClr val="000000"/>
              </a:solidFill>
              <a:prstDash val="solid"/>
            </a:ln>
          </c:spPr>
          <c:dPt>
            <c:idx val="0"/>
            <c:bubble3D val="0"/>
            <c:spPr>
              <a:solidFill>
                <a:srgbClr val="9999FF"/>
              </a:solidFill>
              <a:ln w="10835">
                <a:solidFill>
                  <a:srgbClr val="000000"/>
                </a:solidFill>
                <a:prstDash val="solid"/>
              </a:ln>
            </c:spPr>
            <c:extLst>
              <c:ext xmlns:c16="http://schemas.microsoft.com/office/drawing/2014/chart" uri="{C3380CC4-5D6E-409C-BE32-E72D297353CC}">
                <c16:uniqueId val="{00000007-D88C-485A-A34E-5C03FF0507E9}"/>
              </c:ext>
            </c:extLst>
          </c:dPt>
          <c:dPt>
            <c:idx val="1"/>
            <c:bubble3D val="0"/>
            <c:extLst>
              <c:ext xmlns:c16="http://schemas.microsoft.com/office/drawing/2014/chart" uri="{C3380CC4-5D6E-409C-BE32-E72D297353CC}">
                <c16:uniqueId val="{00000008-D88C-485A-A34E-5C03FF0507E9}"/>
              </c:ext>
            </c:extLst>
          </c:dPt>
          <c:dPt>
            <c:idx val="2"/>
            <c:bubble3D val="0"/>
            <c:spPr>
              <a:solidFill>
                <a:srgbClr val="FFFFCC"/>
              </a:solidFill>
              <a:ln w="10835">
                <a:solidFill>
                  <a:srgbClr val="000000"/>
                </a:solidFill>
                <a:prstDash val="solid"/>
              </a:ln>
            </c:spPr>
            <c:extLst>
              <c:ext xmlns:c16="http://schemas.microsoft.com/office/drawing/2014/chart" uri="{C3380CC4-5D6E-409C-BE32-E72D297353CC}">
                <c16:uniqueId val="{0000000A-D88C-485A-A34E-5C03FF0507E9}"/>
              </c:ext>
            </c:extLst>
          </c:dPt>
          <c:dLbls>
            <c:numFmt formatCode="0%" sourceLinked="0"/>
            <c:spPr>
              <a:noFill/>
              <a:ln w="21669">
                <a:noFill/>
              </a:ln>
            </c:spPr>
            <c:txPr>
              <a:bodyPr wrap="square" lIns="38100" tIns="19050" rIns="38100" bIns="19050" anchor="ctr">
                <a:spAutoFit/>
              </a:bodyPr>
              <a:lstStyle/>
              <a:p>
                <a:pPr>
                  <a:defRPr sz="983" b="1"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Prekės</c:v>
                </c:pt>
                <c:pt idx="1">
                  <c:v>Paslaugos</c:v>
                </c:pt>
                <c:pt idx="2">
                  <c:v>Darbai</c:v>
                </c:pt>
              </c:strCache>
            </c:strRef>
          </c:cat>
          <c:val>
            <c:numRef>
              <c:f>Sheet1!$B$3:$D$3</c:f>
              <c:numCache>
                <c:formatCode>General</c:formatCode>
                <c:ptCount val="3"/>
              </c:numCache>
            </c:numRef>
          </c:val>
          <c:extLst>
            <c:ext xmlns:c16="http://schemas.microsoft.com/office/drawing/2014/chart" uri="{C3380CC4-5D6E-409C-BE32-E72D297353CC}">
              <c16:uniqueId val="{0000000B-D88C-485A-A34E-5C03FF0507E9}"/>
            </c:ext>
          </c:extLst>
        </c:ser>
        <c:ser>
          <c:idx val="2"/>
          <c:order val="2"/>
          <c:tx>
            <c:strRef>
              <c:f>Sheet1!$A$4</c:f>
              <c:strCache>
                <c:ptCount val="1"/>
              </c:strCache>
            </c:strRef>
          </c:tx>
          <c:spPr>
            <a:solidFill>
              <a:srgbClr val="FFFFCC"/>
            </a:solidFill>
            <a:ln w="10835">
              <a:solidFill>
                <a:srgbClr val="000000"/>
              </a:solidFill>
              <a:prstDash val="solid"/>
            </a:ln>
          </c:spPr>
          <c:dPt>
            <c:idx val="0"/>
            <c:bubble3D val="0"/>
            <c:spPr>
              <a:solidFill>
                <a:srgbClr val="9999FF"/>
              </a:solidFill>
              <a:ln w="10835">
                <a:solidFill>
                  <a:srgbClr val="000000"/>
                </a:solidFill>
                <a:prstDash val="solid"/>
              </a:ln>
            </c:spPr>
            <c:extLst>
              <c:ext xmlns:c16="http://schemas.microsoft.com/office/drawing/2014/chart" uri="{C3380CC4-5D6E-409C-BE32-E72D297353CC}">
                <c16:uniqueId val="{0000000D-D88C-485A-A34E-5C03FF0507E9}"/>
              </c:ext>
            </c:extLst>
          </c:dPt>
          <c:dPt>
            <c:idx val="1"/>
            <c:bubble3D val="0"/>
            <c:spPr>
              <a:solidFill>
                <a:srgbClr val="993366"/>
              </a:solidFill>
              <a:ln w="10835">
                <a:solidFill>
                  <a:srgbClr val="000000"/>
                </a:solidFill>
                <a:prstDash val="solid"/>
              </a:ln>
            </c:spPr>
            <c:extLst>
              <c:ext xmlns:c16="http://schemas.microsoft.com/office/drawing/2014/chart" uri="{C3380CC4-5D6E-409C-BE32-E72D297353CC}">
                <c16:uniqueId val="{0000000F-D88C-485A-A34E-5C03FF0507E9}"/>
              </c:ext>
            </c:extLst>
          </c:dPt>
          <c:dPt>
            <c:idx val="2"/>
            <c:bubble3D val="0"/>
            <c:extLst>
              <c:ext xmlns:c16="http://schemas.microsoft.com/office/drawing/2014/chart" uri="{C3380CC4-5D6E-409C-BE32-E72D297353CC}">
                <c16:uniqueId val="{00000010-D88C-485A-A34E-5C03FF0507E9}"/>
              </c:ext>
            </c:extLst>
          </c:dPt>
          <c:dLbls>
            <c:numFmt formatCode="0%" sourceLinked="0"/>
            <c:spPr>
              <a:noFill/>
              <a:ln w="21669">
                <a:noFill/>
              </a:ln>
            </c:spPr>
            <c:txPr>
              <a:bodyPr wrap="square" lIns="38100" tIns="19050" rIns="38100" bIns="19050" anchor="ctr">
                <a:spAutoFit/>
              </a:bodyPr>
              <a:lstStyle/>
              <a:p>
                <a:pPr>
                  <a:defRPr sz="983" b="1"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Prekės</c:v>
                </c:pt>
                <c:pt idx="1">
                  <c:v>Paslaugos</c:v>
                </c:pt>
                <c:pt idx="2">
                  <c:v>Darbai</c:v>
                </c:pt>
              </c:strCache>
            </c:strRef>
          </c:cat>
          <c:val>
            <c:numRef>
              <c:f>Sheet1!$B$4:$D$4</c:f>
              <c:numCache>
                <c:formatCode>General</c:formatCode>
                <c:ptCount val="3"/>
              </c:numCache>
            </c:numRef>
          </c:val>
          <c:extLst>
            <c:ext xmlns:c16="http://schemas.microsoft.com/office/drawing/2014/chart" uri="{C3380CC4-5D6E-409C-BE32-E72D297353CC}">
              <c16:uniqueId val="{00000011-D88C-485A-A34E-5C03FF0507E9}"/>
            </c:ext>
          </c:extLst>
        </c:ser>
        <c:dLbls>
          <c:showLegendKey val="0"/>
          <c:showVal val="0"/>
          <c:showCatName val="0"/>
          <c:showSerName val="0"/>
          <c:showPercent val="0"/>
          <c:showBubbleSize val="0"/>
          <c:showLeaderLines val="1"/>
        </c:dLbls>
      </c:pie3DChart>
      <c:spPr>
        <a:solidFill>
          <a:srgbClr val="C0C0C0"/>
        </a:solidFill>
        <a:ln w="10835">
          <a:solidFill>
            <a:srgbClr val="808080"/>
          </a:solidFill>
          <a:prstDash val="solid"/>
        </a:ln>
      </c:spPr>
    </c:plotArea>
    <c:legend>
      <c:legendPos val="r"/>
      <c:layout>
        <c:manualLayout>
          <c:xMode val="edge"/>
          <c:yMode val="edge"/>
          <c:x val="0.61700558237988146"/>
          <c:y val="0.50163011288411963"/>
          <c:w val="0.23458131945451136"/>
          <c:h val="0.37352346573406753"/>
        </c:manualLayout>
      </c:layout>
      <c:overlay val="0"/>
      <c:spPr>
        <a:noFill/>
        <a:ln w="2709">
          <a:solidFill>
            <a:srgbClr val="000000"/>
          </a:solidFill>
          <a:prstDash val="solid"/>
        </a:ln>
      </c:spPr>
      <c:txPr>
        <a:bodyPr/>
        <a:lstStyle/>
        <a:p>
          <a:pPr>
            <a:defRPr sz="900" b="1" i="0" u="none" strike="noStrike" baseline="0">
              <a:solidFill>
                <a:srgbClr val="000000"/>
              </a:solidFill>
              <a:latin typeface="Calibri"/>
              <a:ea typeface="Calibri"/>
              <a:cs typeface="Calibri"/>
            </a:defRPr>
          </a:pPr>
          <a:endParaRPr lang="en-US"/>
        </a:p>
      </c:txPr>
    </c:legend>
    <c:plotVisOnly val="1"/>
    <c:dispBlanksAs val="zero"/>
    <c:showDLblsOverMax val="0"/>
  </c:chart>
  <c:spPr>
    <a:noFill/>
    <a:ln>
      <a:noFill/>
    </a:ln>
  </c:spPr>
  <c:txPr>
    <a:bodyPr/>
    <a:lstStyle/>
    <a:p>
      <a:pPr>
        <a:defRPr sz="983" b="1"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2800" b="1" dirty="0">
                <a:solidFill>
                  <a:srgbClr val="FF0000"/>
                </a:solidFill>
              </a:rPr>
              <a:t>DU Fondo kaita</a:t>
            </a:r>
            <a:endParaRPr lang="en-US" sz="2800" b="1" dirty="0">
              <a:solidFill>
                <a:srgbClr val="FF0000"/>
              </a:solidFill>
            </a:endParaRPr>
          </a:p>
        </c:rich>
      </c:tx>
      <c:layout>
        <c:manualLayout>
          <c:xMode val="edge"/>
          <c:yMode val="edge"/>
          <c:x val="4.4531022163896176E-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Lapas1!$B$1</c:f>
              <c:strCache>
                <c:ptCount val="1"/>
                <c:pt idx="0">
                  <c:v>Be SODROS</c:v>
                </c:pt>
              </c:strCache>
            </c:strRef>
          </c:tx>
          <c:spPr>
            <a:solidFill>
              <a:schemeClr val="accent1"/>
            </a:solidFill>
            <a:ln>
              <a:noFill/>
            </a:ln>
            <a:effectLst/>
          </c:spPr>
          <c:invertIfNegative val="0"/>
          <c:cat>
            <c:numRef>
              <c:f>Lapas1!$A$2:$A$13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Lapas1!$B$2:$B$13</c:f>
              <c:numCache>
                <c:formatCode>General</c:formatCode>
                <c:ptCount val="12"/>
                <c:pt idx="0">
                  <c:v>55.71</c:v>
                </c:pt>
                <c:pt idx="1">
                  <c:v>54.24</c:v>
                </c:pt>
                <c:pt idx="2">
                  <c:v>56.07</c:v>
                </c:pt>
                <c:pt idx="3">
                  <c:v>56.35</c:v>
                </c:pt>
                <c:pt idx="4">
                  <c:v>53.66</c:v>
                </c:pt>
                <c:pt idx="5">
                  <c:v>56.98</c:v>
                </c:pt>
                <c:pt idx="6">
                  <c:v>57.97</c:v>
                </c:pt>
                <c:pt idx="7">
                  <c:v>59.17</c:v>
                </c:pt>
                <c:pt idx="8">
                  <c:v>60.14</c:v>
                </c:pt>
                <c:pt idx="9">
                  <c:v>79.48</c:v>
                </c:pt>
                <c:pt idx="10">
                  <c:v>80.069999999999993</c:v>
                </c:pt>
                <c:pt idx="11">
                  <c:v>87.47</c:v>
                </c:pt>
              </c:numCache>
            </c:numRef>
          </c:val>
          <c:extLst>
            <c:ext xmlns:c16="http://schemas.microsoft.com/office/drawing/2014/chart" uri="{C3380CC4-5D6E-409C-BE32-E72D297353CC}">
              <c16:uniqueId val="{00000000-D04A-46D8-BBDF-6ADFF7078ADF}"/>
            </c:ext>
          </c:extLst>
        </c:ser>
        <c:ser>
          <c:idx val="1"/>
          <c:order val="1"/>
          <c:tx>
            <c:strRef>
              <c:f>Lapas1!$C$1</c:f>
              <c:strCache>
                <c:ptCount val="1"/>
                <c:pt idx="0">
                  <c:v>SU SODRA</c:v>
                </c:pt>
              </c:strCache>
            </c:strRef>
          </c:tx>
          <c:spPr>
            <a:solidFill>
              <a:schemeClr val="accent2"/>
            </a:solidFill>
            <a:ln>
              <a:noFill/>
            </a:ln>
            <a:effectLst/>
          </c:spPr>
          <c:invertIfNegative val="0"/>
          <c:cat>
            <c:numRef>
              <c:f>Lapas1!$A$2:$A$13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Lapas1!$C$2:$C$13</c:f>
              <c:numCache>
                <c:formatCode>General</c:formatCode>
                <c:ptCount val="12"/>
                <c:pt idx="0">
                  <c:v>72.72</c:v>
                </c:pt>
                <c:pt idx="1">
                  <c:v>71.05</c:v>
                </c:pt>
                <c:pt idx="2">
                  <c:v>73.37</c:v>
                </c:pt>
                <c:pt idx="3">
                  <c:v>73.8</c:v>
                </c:pt>
                <c:pt idx="4">
                  <c:v>70.28</c:v>
                </c:pt>
                <c:pt idx="5">
                  <c:v>74.64</c:v>
                </c:pt>
                <c:pt idx="6">
                  <c:v>75.930000000000007</c:v>
                </c:pt>
                <c:pt idx="7">
                  <c:v>77.62</c:v>
                </c:pt>
                <c:pt idx="8">
                  <c:v>78.900000000000006</c:v>
                </c:pt>
                <c:pt idx="9">
                  <c:v>80.89</c:v>
                </c:pt>
                <c:pt idx="10">
                  <c:v>81.69</c:v>
                </c:pt>
                <c:pt idx="11">
                  <c:v>89.69</c:v>
                </c:pt>
              </c:numCache>
            </c:numRef>
          </c:val>
          <c:extLst>
            <c:ext xmlns:c16="http://schemas.microsoft.com/office/drawing/2014/chart" uri="{C3380CC4-5D6E-409C-BE32-E72D297353CC}">
              <c16:uniqueId val="{00000001-D04A-46D8-BBDF-6ADFF7078ADF}"/>
            </c:ext>
          </c:extLst>
        </c:ser>
        <c:ser>
          <c:idx val="2"/>
          <c:order val="2"/>
          <c:tx>
            <c:strRef>
              <c:f>Lapas1!$D$1</c:f>
              <c:strCache>
                <c:ptCount val="1"/>
                <c:pt idx="0">
                  <c:v>.</c:v>
                </c:pt>
              </c:strCache>
            </c:strRef>
          </c:tx>
          <c:spPr>
            <a:solidFill>
              <a:schemeClr val="accent3"/>
            </a:solidFill>
            <a:ln>
              <a:noFill/>
            </a:ln>
            <a:effectLst/>
          </c:spPr>
          <c:invertIfNegative val="0"/>
          <c:cat>
            <c:numRef>
              <c:f>Lapas1!$A$2:$A$13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Lapas1!$D$2:$D$13</c:f>
              <c:numCache>
                <c:formatCode>General</c:formatCode>
                <c:ptCount val="12"/>
              </c:numCache>
            </c:numRef>
          </c:val>
          <c:extLst>
            <c:ext xmlns:c16="http://schemas.microsoft.com/office/drawing/2014/chart" uri="{C3380CC4-5D6E-409C-BE32-E72D297353CC}">
              <c16:uniqueId val="{00000002-D04A-46D8-BBDF-6ADFF7078ADF}"/>
            </c:ext>
          </c:extLst>
        </c:ser>
        <c:dLbls>
          <c:showLegendKey val="0"/>
          <c:showVal val="0"/>
          <c:showCatName val="0"/>
          <c:showSerName val="0"/>
          <c:showPercent val="0"/>
          <c:showBubbleSize val="0"/>
        </c:dLbls>
        <c:gapWidth val="219"/>
        <c:overlap val="-27"/>
        <c:axId val="1420854191"/>
        <c:axId val="1420862927"/>
      </c:barChart>
      <c:catAx>
        <c:axId val="142085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0862927"/>
        <c:crosses val="autoZero"/>
        <c:auto val="1"/>
        <c:lblAlgn val="ctr"/>
        <c:lblOffset val="100"/>
        <c:noMultiLvlLbl val="0"/>
      </c:catAx>
      <c:valAx>
        <c:axId val="1420862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0854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Intervencijų skaičius</c:v>
                </c:pt>
              </c:strCache>
            </c:strRef>
          </c:tx>
          <c:spPr>
            <a:solidFill>
              <a:schemeClr val="accent1">
                <a:alpha val="85000"/>
              </a:schemeClr>
            </a:solidFill>
            <a:ln w="9525" cap="flat" cmpd="sng" algn="ctr">
              <a:solidFill>
                <a:schemeClr val="lt1">
                  <a:alpha val="50000"/>
                </a:schemeClr>
              </a:solidFill>
              <a:round/>
            </a:ln>
            <a:effectLst/>
          </c:spPr>
          <c:invertIfNegative val="0"/>
          <c:dLbls>
            <c:dLbl>
              <c:idx val="4"/>
              <c:tx>
                <c:rich>
                  <a:bodyPr/>
                  <a:lstStyle/>
                  <a:p>
                    <a:r>
                      <a:rPr lang="en-US"/>
                      <a:t>5153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A03-449D-BFF6-8E98336ECF0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spPr>
              <a:ln w="19050" cap="rnd">
                <a:solidFill>
                  <a:schemeClr val="accent1"/>
                </a:solidFill>
              </a:ln>
              <a:effectLst/>
            </c:spPr>
            <c:trendlineType val="linear"/>
            <c:dispRSqr val="0"/>
            <c:dispEq val="0"/>
          </c:trendline>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3321</c:v>
                </c:pt>
                <c:pt idx="1">
                  <c:v>3468</c:v>
                </c:pt>
                <c:pt idx="2">
                  <c:v>4014</c:v>
                </c:pt>
                <c:pt idx="3">
                  <c:v>4556</c:v>
                </c:pt>
                <c:pt idx="4">
                  <c:v>5153</c:v>
                </c:pt>
                <c:pt idx="5">
                  <c:v>3727</c:v>
                </c:pt>
                <c:pt idx="6">
                  <c:v>3244</c:v>
                </c:pt>
              </c:numCache>
            </c:numRef>
          </c:val>
          <c:extLst>
            <c:ext xmlns:c16="http://schemas.microsoft.com/office/drawing/2014/chart" uri="{C3380CC4-5D6E-409C-BE32-E72D297353CC}">
              <c16:uniqueId val="{00000002-AA03-449D-BFF6-8E98336ECF0B}"/>
            </c:ext>
          </c:extLst>
        </c:ser>
        <c:ser>
          <c:idx val="1"/>
          <c:order val="1"/>
          <c:tx>
            <c:strRef>
              <c:f>Sheet1!$C$1</c:f>
              <c:strCache>
                <c:ptCount val="1"/>
                <c:pt idx="0">
                  <c:v>Pacientų, kuriems taikytos intervencijos, skaičius</c:v>
                </c:pt>
              </c:strCache>
            </c:strRef>
          </c:tx>
          <c:spPr>
            <a:solidFill>
              <a:schemeClr val="accent2">
                <a:alpha val="85000"/>
              </a:schemeClr>
            </a:solidFill>
            <a:ln w="9525" cap="flat" cmpd="sng" algn="ctr">
              <a:solidFill>
                <a:schemeClr val="lt1">
                  <a:alpha val="50000"/>
                </a:schemeClr>
              </a:solidFill>
              <a:round/>
            </a:ln>
            <a:effectLst/>
          </c:spPr>
          <c:invertIfNegative val="0"/>
          <c:dLbls>
            <c:dLbl>
              <c:idx val="4"/>
              <c:tx>
                <c:rich>
                  <a:bodyPr/>
                  <a:lstStyle/>
                  <a:p>
                    <a:r>
                      <a:rPr lang="en-US"/>
                      <a:t>11563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A03-449D-BFF6-8E98336ECF0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spPr>
              <a:ln w="19050" cap="rnd">
                <a:solidFill>
                  <a:schemeClr val="accent2"/>
                </a:solidFill>
              </a:ln>
              <a:effectLst/>
            </c:spPr>
            <c:trendlineType val="linear"/>
            <c:dispRSqr val="0"/>
            <c:dispEq val="0"/>
          </c:trendline>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Sheet1!$C$2:$C$8</c:f>
              <c:numCache>
                <c:formatCode>General</c:formatCode>
                <c:ptCount val="7"/>
                <c:pt idx="0">
                  <c:v>8951</c:v>
                </c:pt>
                <c:pt idx="1">
                  <c:v>9275</c:v>
                </c:pt>
                <c:pt idx="2">
                  <c:v>9725</c:v>
                </c:pt>
                <c:pt idx="3">
                  <c:v>10271</c:v>
                </c:pt>
                <c:pt idx="4">
                  <c:v>11563</c:v>
                </c:pt>
                <c:pt idx="5">
                  <c:v>7653</c:v>
                </c:pt>
                <c:pt idx="6">
                  <c:v>5767</c:v>
                </c:pt>
              </c:numCache>
            </c:numRef>
          </c:val>
          <c:extLst>
            <c:ext xmlns:c16="http://schemas.microsoft.com/office/drawing/2014/chart" uri="{C3380CC4-5D6E-409C-BE32-E72D297353CC}">
              <c16:uniqueId val="{00000005-AA03-449D-BFF6-8E98336ECF0B}"/>
            </c:ext>
          </c:extLst>
        </c:ser>
        <c:dLbls>
          <c:showLegendKey val="0"/>
          <c:showVal val="1"/>
          <c:showCatName val="0"/>
          <c:showSerName val="0"/>
          <c:showPercent val="0"/>
          <c:showBubbleSize val="0"/>
        </c:dLbls>
        <c:gapWidth val="65"/>
        <c:axId val="1716444144"/>
        <c:axId val="1716450672"/>
      </c:barChart>
      <c:catAx>
        <c:axId val="17164441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716450672"/>
        <c:crosses val="autoZero"/>
        <c:auto val="1"/>
        <c:lblAlgn val="ctr"/>
        <c:lblOffset val="100"/>
        <c:noMultiLvlLbl val="0"/>
      </c:catAx>
      <c:valAx>
        <c:axId val="17164506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one"/>
        <c:crossAx val="1716444144"/>
        <c:crosses val="autoZero"/>
        <c:crossBetween val="between"/>
      </c:valAx>
      <c:spPr>
        <a:noFill/>
        <a:ln>
          <a:noFill/>
        </a:ln>
        <a:effectLst/>
      </c:spPr>
    </c:plotArea>
    <c:legend>
      <c:legendPos val="b"/>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lt-LT" baseline="0">
                <a:latin typeface="Times New Roman" panose="02020603050405020304" pitchFamily="18" charset="0"/>
                <a:cs typeface="Times New Roman" panose="02020603050405020304" pitchFamily="18" charset="0"/>
              </a:rPr>
              <a:t>2018 - 2021 m. vykdytų viešųjų pirkimų (sudarytų sutarčių) vertė</a:t>
            </a:r>
            <a:endParaRPr lang="lt-LT">
              <a:latin typeface="Times New Roman" panose="02020603050405020304" pitchFamily="18" charset="0"/>
              <a:cs typeface="Times New Roman" panose="02020603050405020304" pitchFamily="18" charset="0"/>
            </a:endParaRPr>
          </a:p>
        </c:rich>
      </c:tx>
      <c:overlay val="0"/>
    </c:title>
    <c:autoTitleDeleted val="0"/>
    <c:plotArea>
      <c:layout/>
      <c:barChart>
        <c:barDir val="col"/>
        <c:grouping val="clustered"/>
        <c:varyColors val="0"/>
        <c:ser>
          <c:idx val="0"/>
          <c:order val="0"/>
          <c:tx>
            <c:strRef>
              <c:f>Lapas1!$B$1</c:f>
              <c:strCache>
                <c:ptCount val="1"/>
                <c:pt idx="0">
                  <c:v>Prekės</c:v>
                </c:pt>
              </c:strCache>
            </c:strRef>
          </c:tx>
          <c:spPr>
            <a:solidFill>
              <a:srgbClr val="5B9BD5"/>
            </a:solidFill>
            <a:ln w="25277">
              <a:noFill/>
            </a:ln>
          </c:spPr>
          <c:invertIfNegative val="0"/>
          <c:dLbls>
            <c:spPr>
              <a:noFill/>
              <a:ln w="25277">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2018 m.</c:v>
                </c:pt>
                <c:pt idx="1">
                  <c:v>2019 m.</c:v>
                </c:pt>
                <c:pt idx="2">
                  <c:v>2020 m.</c:v>
                </c:pt>
                <c:pt idx="3">
                  <c:v>2021 m.</c:v>
                </c:pt>
              </c:strCache>
            </c:strRef>
          </c:cat>
          <c:val>
            <c:numRef>
              <c:f>Lapas1!$B$2:$B$5</c:f>
              <c:numCache>
                <c:formatCode>General</c:formatCode>
                <c:ptCount val="4"/>
                <c:pt idx="0">
                  <c:v>600.85</c:v>
                </c:pt>
                <c:pt idx="1">
                  <c:v>715.16</c:v>
                </c:pt>
                <c:pt idx="2">
                  <c:v>548.16999999999996</c:v>
                </c:pt>
                <c:pt idx="3">
                  <c:v>859.34</c:v>
                </c:pt>
              </c:numCache>
            </c:numRef>
          </c:val>
          <c:extLst>
            <c:ext xmlns:c16="http://schemas.microsoft.com/office/drawing/2014/chart" uri="{C3380CC4-5D6E-409C-BE32-E72D297353CC}">
              <c16:uniqueId val="{00000000-7D0B-4866-A1E8-2533E2566722}"/>
            </c:ext>
          </c:extLst>
        </c:ser>
        <c:ser>
          <c:idx val="1"/>
          <c:order val="1"/>
          <c:tx>
            <c:strRef>
              <c:f>Lapas1!$C$1</c:f>
              <c:strCache>
                <c:ptCount val="1"/>
                <c:pt idx="0">
                  <c:v>Paslaugos</c:v>
                </c:pt>
              </c:strCache>
            </c:strRef>
          </c:tx>
          <c:spPr>
            <a:solidFill>
              <a:srgbClr val="ED7D31"/>
            </a:solidFill>
            <a:ln w="25277">
              <a:noFill/>
            </a:ln>
          </c:spPr>
          <c:invertIfNegative val="0"/>
          <c:dLbls>
            <c:spPr>
              <a:noFill/>
              <a:ln w="25277">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2018 m.</c:v>
                </c:pt>
                <c:pt idx="1">
                  <c:v>2019 m.</c:v>
                </c:pt>
                <c:pt idx="2">
                  <c:v>2020 m.</c:v>
                </c:pt>
                <c:pt idx="3">
                  <c:v>2021 m.</c:v>
                </c:pt>
              </c:strCache>
            </c:strRef>
          </c:cat>
          <c:val>
            <c:numRef>
              <c:f>Lapas1!$C$2:$C$5</c:f>
              <c:numCache>
                <c:formatCode>General</c:formatCode>
                <c:ptCount val="4"/>
                <c:pt idx="0">
                  <c:v>188.9</c:v>
                </c:pt>
                <c:pt idx="1">
                  <c:v>2172.98</c:v>
                </c:pt>
                <c:pt idx="2">
                  <c:v>206.75</c:v>
                </c:pt>
                <c:pt idx="3">
                  <c:v>1636.6</c:v>
                </c:pt>
              </c:numCache>
            </c:numRef>
          </c:val>
          <c:extLst>
            <c:ext xmlns:c16="http://schemas.microsoft.com/office/drawing/2014/chart" uri="{C3380CC4-5D6E-409C-BE32-E72D297353CC}">
              <c16:uniqueId val="{00000001-7D0B-4866-A1E8-2533E2566722}"/>
            </c:ext>
          </c:extLst>
        </c:ser>
        <c:ser>
          <c:idx val="2"/>
          <c:order val="2"/>
          <c:tx>
            <c:strRef>
              <c:f>Lapas1!$D$1</c:f>
              <c:strCache>
                <c:ptCount val="1"/>
                <c:pt idx="0">
                  <c:v>Darbai</c:v>
                </c:pt>
              </c:strCache>
            </c:strRef>
          </c:tx>
          <c:spPr>
            <a:solidFill>
              <a:srgbClr val="A5A5A5"/>
            </a:solidFill>
            <a:ln w="25277">
              <a:noFill/>
            </a:ln>
          </c:spPr>
          <c:invertIfNegative val="0"/>
          <c:dLbls>
            <c:spPr>
              <a:noFill/>
              <a:ln w="25277">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2018 m.</c:v>
                </c:pt>
                <c:pt idx="1">
                  <c:v>2019 m.</c:v>
                </c:pt>
                <c:pt idx="2">
                  <c:v>2020 m.</c:v>
                </c:pt>
                <c:pt idx="3">
                  <c:v>2021 m.</c:v>
                </c:pt>
              </c:strCache>
            </c:strRef>
          </c:cat>
          <c:val>
            <c:numRef>
              <c:f>Lapas1!$D$2:$D$5</c:f>
              <c:numCache>
                <c:formatCode>General</c:formatCode>
                <c:ptCount val="4"/>
                <c:pt idx="0">
                  <c:v>84.97</c:v>
                </c:pt>
                <c:pt idx="1">
                  <c:v>1869.2</c:v>
                </c:pt>
                <c:pt idx="2">
                  <c:v>445.48</c:v>
                </c:pt>
                <c:pt idx="3">
                  <c:v>33.85</c:v>
                </c:pt>
              </c:numCache>
            </c:numRef>
          </c:val>
          <c:extLst>
            <c:ext xmlns:c16="http://schemas.microsoft.com/office/drawing/2014/chart" uri="{C3380CC4-5D6E-409C-BE32-E72D297353CC}">
              <c16:uniqueId val="{00000002-7D0B-4866-A1E8-2533E2566722}"/>
            </c:ext>
          </c:extLst>
        </c:ser>
        <c:ser>
          <c:idx val="3"/>
          <c:order val="3"/>
          <c:tx>
            <c:strRef>
              <c:f>Lapas1!$E$1</c:f>
              <c:strCache>
                <c:ptCount val="1"/>
                <c:pt idx="0">
                  <c:v>Iš viso</c:v>
                </c:pt>
              </c:strCache>
            </c:strRef>
          </c:tx>
          <c:invertIfNegative val="0"/>
          <c:dLbls>
            <c:spPr>
              <a:noFill/>
              <a:ln w="25277">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2018 m.</c:v>
                </c:pt>
                <c:pt idx="1">
                  <c:v>2019 m.</c:v>
                </c:pt>
                <c:pt idx="2">
                  <c:v>2020 m.</c:v>
                </c:pt>
                <c:pt idx="3">
                  <c:v>2021 m.</c:v>
                </c:pt>
              </c:strCache>
            </c:strRef>
          </c:cat>
          <c:val>
            <c:numRef>
              <c:f>Lapas1!$E$2:$E$5</c:f>
              <c:numCache>
                <c:formatCode>General</c:formatCode>
                <c:ptCount val="4"/>
                <c:pt idx="0">
                  <c:v>874.81</c:v>
                </c:pt>
                <c:pt idx="1">
                  <c:v>4757.34</c:v>
                </c:pt>
                <c:pt idx="2">
                  <c:v>1200.4000000000001</c:v>
                </c:pt>
                <c:pt idx="3">
                  <c:v>2529.79</c:v>
                </c:pt>
              </c:numCache>
            </c:numRef>
          </c:val>
          <c:extLst>
            <c:ext xmlns:c16="http://schemas.microsoft.com/office/drawing/2014/chart" uri="{C3380CC4-5D6E-409C-BE32-E72D297353CC}">
              <c16:uniqueId val="{00000003-7D0B-4866-A1E8-2533E2566722}"/>
            </c:ext>
          </c:extLst>
        </c:ser>
        <c:dLbls>
          <c:showLegendKey val="0"/>
          <c:showVal val="0"/>
          <c:showCatName val="0"/>
          <c:showSerName val="0"/>
          <c:showPercent val="0"/>
          <c:showBubbleSize val="0"/>
        </c:dLbls>
        <c:gapWidth val="219"/>
        <c:overlap val="-27"/>
        <c:axId val="77595936"/>
        <c:axId val="1"/>
      </c:barChart>
      <c:catAx>
        <c:axId val="77595936"/>
        <c:scaling>
          <c:orientation val="minMax"/>
        </c:scaling>
        <c:delete val="0"/>
        <c:axPos val="b"/>
        <c:numFmt formatCode="General" sourceLinked="1"/>
        <c:majorTickMark val="out"/>
        <c:minorTickMark val="none"/>
        <c:tickLblPos val="nextTo"/>
        <c:spPr>
          <a:noFill/>
          <a:ln w="9479" cap="flat" cmpd="sng" algn="ctr">
            <a:solidFill>
              <a:schemeClr val="tx1">
                <a:lumMod val="15000"/>
                <a:lumOff val="85000"/>
              </a:schemeClr>
            </a:solidFill>
            <a:round/>
          </a:ln>
          <a:effectLst/>
        </c:spPr>
        <c:txPr>
          <a:bodyPr rot="-60000000" spcFirstLastPara="1" vertOverflow="ellipsis" vert="horz" wrap="square" anchor="ctr" anchorCtr="1"/>
          <a:lstStyle/>
          <a:p>
            <a:pPr>
              <a:defRPr sz="895"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479" cap="flat" cmpd="sng" algn="ctr">
              <a:solidFill>
                <a:schemeClr val="tx1">
                  <a:lumMod val="15000"/>
                  <a:lumOff val="85000"/>
                </a:schemeClr>
              </a:solidFill>
              <a:round/>
            </a:ln>
            <a:effectLst/>
          </c:spPr>
        </c:majorGridlines>
        <c:title>
          <c:tx>
            <c:rich>
              <a:bodyPr/>
              <a:lstStyle/>
              <a:p>
                <a:pPr>
                  <a:defRPr sz="994" b="1" i="0" u="none" strike="noStrike" baseline="0">
                    <a:solidFill>
                      <a:srgbClr val="000000"/>
                    </a:solidFill>
                    <a:latin typeface="Calibri"/>
                    <a:ea typeface="Calibri"/>
                    <a:cs typeface="Calibri"/>
                  </a:defRPr>
                </a:pPr>
                <a:r>
                  <a:rPr lang="lt-LT"/>
                  <a:t>Pirkimų vertė tūkst. eurų</a:t>
                </a:r>
              </a:p>
            </c:rich>
          </c:tx>
          <c:overlay val="0"/>
        </c:title>
        <c:numFmt formatCode="General" sourceLinked="1"/>
        <c:majorTickMark val="out"/>
        <c:minorTickMark val="none"/>
        <c:tickLblPos val="nextTo"/>
        <c:spPr>
          <a:ln w="6320">
            <a:noFill/>
          </a:ln>
        </c:spPr>
        <c:txPr>
          <a:bodyPr rot="-60000000" spcFirstLastPara="1" vertOverflow="ellipsis" vert="horz" wrap="square" anchor="ctr" anchorCtr="1"/>
          <a:lstStyle/>
          <a:p>
            <a:pPr>
              <a:defRPr sz="895" b="0" i="0" u="none" strike="noStrike" kern="1200" baseline="0">
                <a:solidFill>
                  <a:schemeClr val="tx1">
                    <a:lumMod val="65000"/>
                    <a:lumOff val="35000"/>
                  </a:schemeClr>
                </a:solidFill>
                <a:latin typeface="+mn-lt"/>
                <a:ea typeface="+mn-ea"/>
                <a:cs typeface="+mn-cs"/>
              </a:defRPr>
            </a:pPr>
            <a:endParaRPr lang="en-US"/>
          </a:p>
        </c:txPr>
        <c:crossAx val="77595936"/>
        <c:crosses val="autoZero"/>
        <c:crossBetween val="between"/>
      </c:valAx>
      <c:spPr>
        <a:noFill/>
        <a:ln w="25368">
          <a:noFill/>
        </a:ln>
      </c:spPr>
    </c:plotArea>
    <c:legend>
      <c:legendPos val="b"/>
      <c:overlay val="0"/>
      <c:spPr>
        <a:noFill/>
        <a:ln w="25277">
          <a:noFill/>
        </a:ln>
      </c:spPr>
      <c:txPr>
        <a:bodyPr rot="0" spcFirstLastPara="1" vertOverflow="ellipsis" vert="horz" wrap="square" anchor="ctr" anchorCtr="1"/>
        <a:lstStyle/>
        <a:p>
          <a:pPr>
            <a:defRPr sz="8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479"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93" b="0" i="0" u="none" strike="noStrike" kern="1200" spc="0" baseline="0">
                <a:solidFill>
                  <a:schemeClr val="tx1">
                    <a:lumMod val="65000"/>
                    <a:lumOff val="35000"/>
                  </a:schemeClr>
                </a:solidFill>
                <a:latin typeface="+mn-lt"/>
                <a:ea typeface="+mn-ea"/>
                <a:cs typeface="+mn-cs"/>
              </a:defRPr>
            </a:pPr>
            <a:r>
              <a:rPr lang="lt-LT" sz="1200" b="1" baseline="0">
                <a:latin typeface="Times New Roman" panose="02020603050405020304" pitchFamily="18" charset="0"/>
                <a:cs typeface="Times New Roman" panose="02020603050405020304" pitchFamily="18" charset="0"/>
              </a:rPr>
              <a:t>2018 - 2021 m. CVP IS priemonėmis ir Centralizuotai vykdyti viešieji pirkimai</a:t>
            </a:r>
            <a:endParaRPr lang="lt-LT" sz="1200" b="1">
              <a:latin typeface="Times New Roman" panose="02020603050405020304" pitchFamily="18" charset="0"/>
              <a:cs typeface="Times New Roman" panose="02020603050405020304" pitchFamily="18" charset="0"/>
            </a:endParaRPr>
          </a:p>
        </c:rich>
      </c:tx>
      <c:layout>
        <c:manualLayout>
          <c:xMode val="edge"/>
          <c:yMode val="edge"/>
          <c:x val="0.11496948210310136"/>
          <c:y val="3.1464885071184286E-2"/>
        </c:manualLayout>
      </c:layout>
      <c:overlay val="0"/>
      <c:spPr>
        <a:noFill/>
        <a:ln w="25278">
          <a:noFill/>
        </a:ln>
      </c:spPr>
    </c:title>
    <c:autoTitleDeleted val="0"/>
    <c:plotArea>
      <c:layout/>
      <c:barChart>
        <c:barDir val="col"/>
        <c:grouping val="clustered"/>
        <c:varyColors val="0"/>
        <c:ser>
          <c:idx val="0"/>
          <c:order val="0"/>
          <c:tx>
            <c:strRef>
              <c:f>Lapas1!$B$1</c:f>
              <c:strCache>
                <c:ptCount val="1"/>
                <c:pt idx="0">
                  <c:v>2018 m.</c:v>
                </c:pt>
              </c:strCache>
            </c:strRef>
          </c:tx>
          <c:spPr>
            <a:solidFill>
              <a:srgbClr val="5B9BD5"/>
            </a:solidFill>
            <a:ln w="25278">
              <a:noFill/>
            </a:ln>
          </c:spPr>
          <c:invertIfNegative val="0"/>
          <c:dLbls>
            <c:spPr>
              <a:noFill/>
              <a:ln w="25278">
                <a:noFill/>
              </a:ln>
            </c:spPr>
            <c:txPr>
              <a:bodyPr rot="0" spcFirstLastPara="1" vertOverflow="ellipsis" vert="horz" wrap="square" lIns="38100" tIns="19050" rIns="38100" bIns="19050" anchor="ctr" anchorCtr="1">
                <a:spAutoFit/>
              </a:bodyPr>
              <a:lstStyle/>
              <a:p>
                <a:pPr>
                  <a:defRPr sz="896"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2018 m.</c:v>
                </c:pt>
                <c:pt idx="1">
                  <c:v>2019 m.</c:v>
                </c:pt>
                <c:pt idx="2">
                  <c:v>2020 m.</c:v>
                </c:pt>
                <c:pt idx="3">
                  <c:v>2021 m.</c:v>
                </c:pt>
              </c:strCache>
            </c:strRef>
          </c:cat>
          <c:val>
            <c:numRef>
              <c:f>Lapas1!$B$2:$B$5</c:f>
              <c:numCache>
                <c:formatCode>General</c:formatCode>
                <c:ptCount val="4"/>
                <c:pt idx="0">
                  <c:v>79</c:v>
                </c:pt>
              </c:numCache>
            </c:numRef>
          </c:val>
          <c:extLst>
            <c:ext xmlns:c16="http://schemas.microsoft.com/office/drawing/2014/chart" uri="{C3380CC4-5D6E-409C-BE32-E72D297353CC}">
              <c16:uniqueId val="{00000000-25A1-4AE5-B0D9-260CFA6C9E37}"/>
            </c:ext>
          </c:extLst>
        </c:ser>
        <c:ser>
          <c:idx val="1"/>
          <c:order val="1"/>
          <c:tx>
            <c:strRef>
              <c:f>Lapas1!$C$1</c:f>
              <c:strCache>
                <c:ptCount val="1"/>
                <c:pt idx="0">
                  <c:v>2019 m.</c:v>
                </c:pt>
              </c:strCache>
            </c:strRef>
          </c:tx>
          <c:spPr>
            <a:solidFill>
              <a:srgbClr val="ED7D31"/>
            </a:solidFill>
            <a:ln w="25278">
              <a:noFill/>
            </a:ln>
          </c:spPr>
          <c:invertIfNegative val="0"/>
          <c:dLbls>
            <c:spPr>
              <a:noFill/>
              <a:ln w="25278">
                <a:noFill/>
              </a:ln>
            </c:spPr>
            <c:txPr>
              <a:bodyPr rot="0" spcFirstLastPara="1" vertOverflow="ellipsis" vert="horz" wrap="square" lIns="38100" tIns="19050" rIns="38100" bIns="19050" anchor="ctr" anchorCtr="1">
                <a:spAutoFit/>
              </a:bodyPr>
              <a:lstStyle/>
              <a:p>
                <a:pPr>
                  <a:defRPr sz="896"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2018 m.</c:v>
                </c:pt>
                <c:pt idx="1">
                  <c:v>2019 m.</c:v>
                </c:pt>
                <c:pt idx="2">
                  <c:v>2020 m.</c:v>
                </c:pt>
                <c:pt idx="3">
                  <c:v>2021 m.</c:v>
                </c:pt>
              </c:strCache>
            </c:strRef>
          </c:cat>
          <c:val>
            <c:numRef>
              <c:f>Lapas1!$C$2:$C$5</c:f>
              <c:numCache>
                <c:formatCode>General</c:formatCode>
                <c:ptCount val="4"/>
                <c:pt idx="1">
                  <c:v>96.5</c:v>
                </c:pt>
              </c:numCache>
            </c:numRef>
          </c:val>
          <c:extLst>
            <c:ext xmlns:c16="http://schemas.microsoft.com/office/drawing/2014/chart" uri="{C3380CC4-5D6E-409C-BE32-E72D297353CC}">
              <c16:uniqueId val="{00000001-25A1-4AE5-B0D9-260CFA6C9E37}"/>
            </c:ext>
          </c:extLst>
        </c:ser>
        <c:ser>
          <c:idx val="2"/>
          <c:order val="2"/>
          <c:tx>
            <c:strRef>
              <c:f>Lapas1!$D$1</c:f>
              <c:strCache>
                <c:ptCount val="1"/>
                <c:pt idx="0">
                  <c:v>2020 m.</c:v>
                </c:pt>
              </c:strCache>
            </c:strRef>
          </c:tx>
          <c:spPr>
            <a:solidFill>
              <a:srgbClr val="A5A5A5"/>
            </a:solidFill>
            <a:ln w="25278">
              <a:noFill/>
            </a:ln>
          </c:spPr>
          <c:invertIfNegative val="0"/>
          <c:dLbls>
            <c:spPr>
              <a:noFill/>
              <a:ln w="25278">
                <a:noFill/>
              </a:ln>
            </c:spPr>
            <c:txPr>
              <a:bodyPr rot="0" spcFirstLastPara="1" vertOverflow="ellipsis" vert="horz" wrap="square" lIns="38100" tIns="19050" rIns="38100" bIns="19050" anchor="ctr" anchorCtr="1">
                <a:spAutoFit/>
              </a:bodyPr>
              <a:lstStyle/>
              <a:p>
                <a:pPr>
                  <a:defRPr sz="896"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2018 m.</c:v>
                </c:pt>
                <c:pt idx="1">
                  <c:v>2019 m.</c:v>
                </c:pt>
                <c:pt idx="2">
                  <c:v>2020 m.</c:v>
                </c:pt>
                <c:pt idx="3">
                  <c:v>2021 m.</c:v>
                </c:pt>
              </c:strCache>
            </c:strRef>
          </c:cat>
          <c:val>
            <c:numRef>
              <c:f>Lapas1!$D$2:$D$5</c:f>
              <c:numCache>
                <c:formatCode>General</c:formatCode>
                <c:ptCount val="4"/>
                <c:pt idx="2">
                  <c:v>78.7</c:v>
                </c:pt>
              </c:numCache>
            </c:numRef>
          </c:val>
          <c:extLst>
            <c:ext xmlns:c16="http://schemas.microsoft.com/office/drawing/2014/chart" uri="{C3380CC4-5D6E-409C-BE32-E72D297353CC}">
              <c16:uniqueId val="{00000002-25A1-4AE5-B0D9-260CFA6C9E37}"/>
            </c:ext>
          </c:extLst>
        </c:ser>
        <c:ser>
          <c:idx val="3"/>
          <c:order val="3"/>
          <c:tx>
            <c:strRef>
              <c:f>Lapas1!$E$1</c:f>
              <c:strCache>
                <c:ptCount val="1"/>
                <c:pt idx="0">
                  <c:v>2021 m.</c:v>
                </c:pt>
              </c:strCache>
            </c:strRef>
          </c:tx>
          <c:invertIfNegative val="0"/>
          <c:dLbls>
            <c:spPr>
              <a:noFill/>
              <a:ln w="2530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2018 m.</c:v>
                </c:pt>
                <c:pt idx="1">
                  <c:v>2019 m.</c:v>
                </c:pt>
                <c:pt idx="2">
                  <c:v>2020 m.</c:v>
                </c:pt>
                <c:pt idx="3">
                  <c:v>2021 m.</c:v>
                </c:pt>
              </c:strCache>
            </c:strRef>
          </c:cat>
          <c:val>
            <c:numRef>
              <c:f>Lapas1!$E$2:$E$5</c:f>
              <c:numCache>
                <c:formatCode>General</c:formatCode>
                <c:ptCount val="4"/>
                <c:pt idx="3">
                  <c:v>94.1</c:v>
                </c:pt>
              </c:numCache>
            </c:numRef>
          </c:val>
          <c:extLst>
            <c:ext xmlns:c16="http://schemas.microsoft.com/office/drawing/2014/chart" uri="{C3380CC4-5D6E-409C-BE32-E72D297353CC}">
              <c16:uniqueId val="{00000003-25A1-4AE5-B0D9-260CFA6C9E37}"/>
            </c:ext>
          </c:extLst>
        </c:ser>
        <c:dLbls>
          <c:showLegendKey val="0"/>
          <c:showVal val="0"/>
          <c:showCatName val="0"/>
          <c:showSerName val="0"/>
          <c:showPercent val="0"/>
          <c:showBubbleSize val="0"/>
        </c:dLbls>
        <c:gapWidth val="219"/>
        <c:overlap val="-27"/>
        <c:axId val="158916960"/>
        <c:axId val="1"/>
      </c:barChart>
      <c:catAx>
        <c:axId val="158916960"/>
        <c:scaling>
          <c:orientation val="minMax"/>
        </c:scaling>
        <c:delete val="0"/>
        <c:axPos val="b"/>
        <c:numFmt formatCode="General" sourceLinked="1"/>
        <c:majorTickMark val="out"/>
        <c:minorTickMark val="none"/>
        <c:tickLblPos val="nextTo"/>
        <c:spPr>
          <a:noFill/>
          <a:ln w="9479" cap="flat" cmpd="sng" algn="ctr">
            <a:solidFill>
              <a:schemeClr val="tx1">
                <a:lumMod val="15000"/>
                <a:lumOff val="85000"/>
              </a:schemeClr>
            </a:solidFill>
            <a:round/>
          </a:ln>
          <a:effectLst/>
        </c:spPr>
        <c:txPr>
          <a:bodyPr rot="-60000000" spcFirstLastPara="1" vertOverflow="ellipsis" vert="horz" wrap="square" anchor="ctr" anchorCtr="1"/>
          <a:lstStyle/>
          <a:p>
            <a:pPr>
              <a:defRPr sz="896"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479" cap="flat" cmpd="sng" algn="ctr">
              <a:solidFill>
                <a:schemeClr val="tx1">
                  <a:lumMod val="15000"/>
                  <a:lumOff val="85000"/>
                </a:schemeClr>
              </a:solidFill>
              <a:round/>
            </a:ln>
            <a:effectLst/>
          </c:spPr>
        </c:majorGridlines>
        <c:title>
          <c:tx>
            <c:rich>
              <a:bodyPr/>
              <a:lstStyle/>
              <a:p>
                <a:pPr>
                  <a:defRPr sz="990" b="1" i="0" u="none" strike="noStrike" baseline="0">
                    <a:solidFill>
                      <a:srgbClr val="000000"/>
                    </a:solidFill>
                    <a:latin typeface="Calibri"/>
                    <a:ea typeface="Calibri"/>
                    <a:cs typeface="Calibri"/>
                  </a:defRPr>
                </a:pPr>
                <a:r>
                  <a:rPr lang="lt-LT" sz="1200">
                    <a:latin typeface="Times New Roman" panose="02020603050405020304" pitchFamily="18" charset="0"/>
                    <a:cs typeface="Times New Roman" panose="02020603050405020304" pitchFamily="18" charset="0"/>
                  </a:rPr>
                  <a:t>Procentas nuo vykdytų pirkimų vertės</a:t>
                </a:r>
              </a:p>
            </c:rich>
          </c:tx>
          <c:overlay val="0"/>
        </c:title>
        <c:numFmt formatCode="General" sourceLinked="1"/>
        <c:majorTickMark val="out"/>
        <c:minorTickMark val="none"/>
        <c:tickLblPos val="nextTo"/>
        <c:spPr>
          <a:ln w="6320">
            <a:noFill/>
          </a:ln>
        </c:spPr>
        <c:txPr>
          <a:bodyPr rot="-60000000" spcFirstLastPara="1" vertOverflow="ellipsis" vert="horz" wrap="square" anchor="ctr" anchorCtr="1"/>
          <a:lstStyle/>
          <a:p>
            <a:pPr>
              <a:defRPr sz="896" b="0" i="0" u="none" strike="noStrike" kern="1200" baseline="0">
                <a:solidFill>
                  <a:schemeClr val="tx1">
                    <a:lumMod val="65000"/>
                    <a:lumOff val="35000"/>
                  </a:schemeClr>
                </a:solidFill>
                <a:latin typeface="+mn-lt"/>
                <a:ea typeface="+mn-ea"/>
                <a:cs typeface="+mn-cs"/>
              </a:defRPr>
            </a:pPr>
            <a:endParaRPr lang="en-US"/>
          </a:p>
        </c:txPr>
        <c:crossAx val="158916960"/>
        <c:crosses val="autoZero"/>
        <c:crossBetween val="between"/>
      </c:valAx>
      <c:spPr>
        <a:noFill/>
        <a:ln w="25389">
          <a:noFill/>
        </a:ln>
      </c:spPr>
    </c:plotArea>
    <c:legend>
      <c:legendPos val="b"/>
      <c:overlay val="0"/>
      <c:spPr>
        <a:noFill/>
        <a:ln w="25278">
          <a:noFill/>
        </a:ln>
      </c:spPr>
      <c:txPr>
        <a:bodyPr rot="0" spcFirstLastPara="1" vertOverflow="ellipsis" vert="horz" wrap="square" anchor="ctr" anchorCtr="1"/>
        <a:lstStyle/>
        <a:p>
          <a:pPr>
            <a:defRPr sz="896"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479"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99" b="0" i="0" u="none" strike="noStrike" kern="1200" spc="0" baseline="0">
                <a:solidFill>
                  <a:schemeClr val="tx1">
                    <a:lumMod val="65000"/>
                    <a:lumOff val="35000"/>
                  </a:schemeClr>
                </a:solidFill>
                <a:latin typeface="+mn-lt"/>
                <a:ea typeface="+mn-ea"/>
                <a:cs typeface="+mn-cs"/>
              </a:defRPr>
            </a:pPr>
            <a:r>
              <a:rPr lang="lt-LT" sz="1200" b="1" baseline="0">
                <a:latin typeface="Times New Roman" panose="02020603050405020304" pitchFamily="18" charset="0"/>
                <a:cs typeface="Times New Roman" panose="02020603050405020304" pitchFamily="18" charset="0"/>
              </a:rPr>
              <a:t>2018 - 2021 m. CVP IS priemonėmis vykdyti pirkimai</a:t>
            </a:r>
            <a:endParaRPr lang="lt-LT" sz="1200" b="1">
              <a:latin typeface="Times New Roman" panose="02020603050405020304" pitchFamily="18" charset="0"/>
              <a:cs typeface="Times New Roman" panose="02020603050405020304" pitchFamily="18" charset="0"/>
            </a:endParaRPr>
          </a:p>
        </c:rich>
      </c:tx>
      <c:overlay val="0"/>
      <c:spPr>
        <a:noFill/>
        <a:ln w="25397">
          <a:noFill/>
        </a:ln>
      </c:spPr>
    </c:title>
    <c:autoTitleDeleted val="0"/>
    <c:plotArea>
      <c:layout>
        <c:manualLayout>
          <c:layoutTarget val="inner"/>
          <c:xMode val="edge"/>
          <c:yMode val="edge"/>
          <c:x val="0.10392431516008685"/>
          <c:y val="0.13801376597836776"/>
          <c:w val="0.87074465432753545"/>
          <c:h val="0.67290703706284505"/>
        </c:manualLayout>
      </c:layout>
      <c:barChart>
        <c:barDir val="col"/>
        <c:grouping val="clustered"/>
        <c:varyColors val="0"/>
        <c:ser>
          <c:idx val="0"/>
          <c:order val="0"/>
          <c:tx>
            <c:strRef>
              <c:f>Lapas1!$B$1</c:f>
              <c:strCache>
                <c:ptCount val="1"/>
                <c:pt idx="0">
                  <c:v>Prekės</c:v>
                </c:pt>
              </c:strCache>
            </c:strRef>
          </c:tx>
          <c:spPr>
            <a:solidFill>
              <a:srgbClr val="5B9BD5"/>
            </a:solidFill>
            <a:ln w="25397">
              <a:noFill/>
            </a:ln>
          </c:spPr>
          <c:invertIfNegative val="0"/>
          <c:dLbls>
            <c:spPr>
              <a:noFill/>
              <a:ln w="25397">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2018 m.</c:v>
                </c:pt>
                <c:pt idx="1">
                  <c:v>2019 m.</c:v>
                </c:pt>
                <c:pt idx="2">
                  <c:v>2020 m.</c:v>
                </c:pt>
                <c:pt idx="3">
                  <c:v>2021 m.</c:v>
                </c:pt>
              </c:strCache>
            </c:strRef>
          </c:cat>
          <c:val>
            <c:numRef>
              <c:f>Lapas1!$B$2:$B$5</c:f>
              <c:numCache>
                <c:formatCode>General</c:formatCode>
                <c:ptCount val="4"/>
                <c:pt idx="0">
                  <c:v>30.2</c:v>
                </c:pt>
                <c:pt idx="1">
                  <c:v>7.5</c:v>
                </c:pt>
                <c:pt idx="2">
                  <c:v>29.4</c:v>
                </c:pt>
                <c:pt idx="3">
                  <c:v>18.7</c:v>
                </c:pt>
              </c:numCache>
            </c:numRef>
          </c:val>
          <c:extLst>
            <c:ext xmlns:c16="http://schemas.microsoft.com/office/drawing/2014/chart" uri="{C3380CC4-5D6E-409C-BE32-E72D297353CC}">
              <c16:uniqueId val="{00000000-8B8F-437E-8ADF-0F5B999037AB}"/>
            </c:ext>
          </c:extLst>
        </c:ser>
        <c:ser>
          <c:idx val="1"/>
          <c:order val="1"/>
          <c:tx>
            <c:strRef>
              <c:f>Lapas1!$C$1</c:f>
              <c:strCache>
                <c:ptCount val="1"/>
                <c:pt idx="0">
                  <c:v>Paslaugos</c:v>
                </c:pt>
              </c:strCache>
            </c:strRef>
          </c:tx>
          <c:spPr>
            <a:solidFill>
              <a:srgbClr val="ED7D31"/>
            </a:solidFill>
            <a:ln w="25397">
              <a:noFill/>
            </a:ln>
          </c:spPr>
          <c:invertIfNegative val="0"/>
          <c:dLbls>
            <c:spPr>
              <a:noFill/>
              <a:ln w="25397">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2018 m.</c:v>
                </c:pt>
                <c:pt idx="1">
                  <c:v>2019 m.</c:v>
                </c:pt>
                <c:pt idx="2">
                  <c:v>2020 m.</c:v>
                </c:pt>
                <c:pt idx="3">
                  <c:v>2021 m.</c:v>
                </c:pt>
              </c:strCache>
            </c:strRef>
          </c:cat>
          <c:val>
            <c:numRef>
              <c:f>Lapas1!$C$2:$C$5</c:f>
              <c:numCache>
                <c:formatCode>General</c:formatCode>
                <c:ptCount val="4"/>
                <c:pt idx="0">
                  <c:v>14.4</c:v>
                </c:pt>
                <c:pt idx="1">
                  <c:v>44.3</c:v>
                </c:pt>
                <c:pt idx="2">
                  <c:v>13.2</c:v>
                </c:pt>
                <c:pt idx="3">
                  <c:v>62.5</c:v>
                </c:pt>
              </c:numCache>
            </c:numRef>
          </c:val>
          <c:extLst>
            <c:ext xmlns:c16="http://schemas.microsoft.com/office/drawing/2014/chart" uri="{C3380CC4-5D6E-409C-BE32-E72D297353CC}">
              <c16:uniqueId val="{00000001-8B8F-437E-8ADF-0F5B999037AB}"/>
            </c:ext>
          </c:extLst>
        </c:ser>
        <c:ser>
          <c:idx val="2"/>
          <c:order val="2"/>
          <c:tx>
            <c:strRef>
              <c:f>Lapas1!$D$1</c:f>
              <c:strCache>
                <c:ptCount val="1"/>
                <c:pt idx="0">
                  <c:v>Darbai</c:v>
                </c:pt>
              </c:strCache>
            </c:strRef>
          </c:tx>
          <c:spPr>
            <a:solidFill>
              <a:srgbClr val="A5A5A5"/>
            </a:solidFill>
            <a:ln w="25397">
              <a:noFill/>
            </a:ln>
          </c:spPr>
          <c:invertIfNegative val="0"/>
          <c:dLbls>
            <c:spPr>
              <a:noFill/>
              <a:ln w="25397">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2018 m.</c:v>
                </c:pt>
                <c:pt idx="1">
                  <c:v>2019 m.</c:v>
                </c:pt>
                <c:pt idx="2">
                  <c:v>2020 m.</c:v>
                </c:pt>
                <c:pt idx="3">
                  <c:v>2021 m.</c:v>
                </c:pt>
              </c:strCache>
            </c:strRef>
          </c:cat>
          <c:val>
            <c:numRef>
              <c:f>Lapas1!$D$2:$D$5</c:f>
              <c:numCache>
                <c:formatCode>General</c:formatCode>
                <c:ptCount val="4"/>
                <c:pt idx="0">
                  <c:v>9.1999999999999993</c:v>
                </c:pt>
                <c:pt idx="1">
                  <c:v>39</c:v>
                </c:pt>
                <c:pt idx="2">
                  <c:v>36.1</c:v>
                </c:pt>
                <c:pt idx="3">
                  <c:v>0.6</c:v>
                </c:pt>
              </c:numCache>
            </c:numRef>
          </c:val>
          <c:extLst>
            <c:ext xmlns:c16="http://schemas.microsoft.com/office/drawing/2014/chart" uri="{C3380CC4-5D6E-409C-BE32-E72D297353CC}">
              <c16:uniqueId val="{00000002-8B8F-437E-8ADF-0F5B999037AB}"/>
            </c:ext>
          </c:extLst>
        </c:ser>
        <c:ser>
          <c:idx val="3"/>
          <c:order val="3"/>
          <c:tx>
            <c:strRef>
              <c:f>Lapas1!$E$1</c:f>
              <c:strCache>
                <c:ptCount val="1"/>
                <c:pt idx="0">
                  <c:v>Proc. nuo visų pirkimų</c:v>
                </c:pt>
              </c:strCache>
            </c:strRef>
          </c:tx>
          <c:spPr>
            <a:solidFill>
              <a:srgbClr val="FFC000"/>
            </a:solidFill>
            <a:ln w="25397">
              <a:noFill/>
            </a:ln>
          </c:spPr>
          <c:invertIfNegative val="0"/>
          <c:dLbls>
            <c:spPr>
              <a:noFill/>
              <a:ln w="25397">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Lapas1!$A$2:$A$5</c:f>
              <c:strCache>
                <c:ptCount val="4"/>
                <c:pt idx="0">
                  <c:v>2018 m.</c:v>
                </c:pt>
                <c:pt idx="1">
                  <c:v>2019 m.</c:v>
                </c:pt>
                <c:pt idx="2">
                  <c:v>2020 m.</c:v>
                </c:pt>
                <c:pt idx="3">
                  <c:v>2021 m.</c:v>
                </c:pt>
              </c:strCache>
            </c:strRef>
          </c:cat>
          <c:val>
            <c:numRef>
              <c:f>Lapas1!$E$2:$E$5</c:f>
              <c:numCache>
                <c:formatCode>General</c:formatCode>
                <c:ptCount val="4"/>
                <c:pt idx="0">
                  <c:v>53.8</c:v>
                </c:pt>
                <c:pt idx="1">
                  <c:v>90.8</c:v>
                </c:pt>
                <c:pt idx="2">
                  <c:v>78.7</c:v>
                </c:pt>
                <c:pt idx="3">
                  <c:v>81.8</c:v>
                </c:pt>
              </c:numCache>
            </c:numRef>
          </c:val>
          <c:extLst>
            <c:ext xmlns:c16="http://schemas.microsoft.com/office/drawing/2014/chart" uri="{C3380CC4-5D6E-409C-BE32-E72D297353CC}">
              <c16:uniqueId val="{00000003-8B8F-437E-8ADF-0F5B999037AB}"/>
            </c:ext>
          </c:extLst>
        </c:ser>
        <c:dLbls>
          <c:showLegendKey val="0"/>
          <c:showVal val="0"/>
          <c:showCatName val="0"/>
          <c:showSerName val="0"/>
          <c:showPercent val="0"/>
          <c:showBubbleSize val="0"/>
        </c:dLbls>
        <c:gapWidth val="219"/>
        <c:overlap val="-27"/>
        <c:axId val="159826720"/>
        <c:axId val="1"/>
      </c:barChart>
      <c:catAx>
        <c:axId val="159826720"/>
        <c:scaling>
          <c:orientation val="minMax"/>
        </c:scaling>
        <c:delete val="0"/>
        <c:axPos val="b"/>
        <c:numFmt formatCode="General" sourceLinked="1"/>
        <c:majorTickMark val="none"/>
        <c:minorTickMark val="none"/>
        <c:tickLblPos val="nextTo"/>
        <c:spPr>
          <a:noFill/>
          <a:ln w="951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15" cap="flat" cmpd="sng" algn="ctr">
              <a:solidFill>
                <a:schemeClr val="tx1">
                  <a:lumMod val="15000"/>
                  <a:lumOff val="85000"/>
                </a:schemeClr>
              </a:solidFill>
              <a:round/>
            </a:ln>
            <a:effectLst/>
          </c:spPr>
        </c:majorGridlines>
        <c:title>
          <c:tx>
            <c:rich>
              <a:bodyPr/>
              <a:lstStyle/>
              <a:p>
                <a:pPr>
                  <a:defRPr sz="990" b="0" i="0" u="none" strike="noStrike" baseline="0">
                    <a:solidFill>
                      <a:srgbClr val="333333"/>
                    </a:solidFill>
                    <a:latin typeface="Calibri"/>
                    <a:ea typeface="Calibri"/>
                    <a:cs typeface="Calibri"/>
                  </a:defRPr>
                </a:pPr>
                <a:r>
                  <a:rPr lang="lt-LT" sz="1200" b="1">
                    <a:latin typeface="Times New Roman" panose="02020603050405020304" pitchFamily="18" charset="0"/>
                    <a:cs typeface="Times New Roman" panose="02020603050405020304" pitchFamily="18" charset="0"/>
                  </a:rPr>
                  <a:t>Procentas nuo vykdytų pirkimų vertės</a:t>
                </a:r>
              </a:p>
            </c:rich>
          </c:tx>
          <c:overlay val="0"/>
          <c:spPr>
            <a:noFill/>
            <a:ln w="25397">
              <a:noFill/>
            </a:ln>
          </c:spPr>
        </c:title>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826720"/>
        <c:crosses val="autoZero"/>
        <c:crossBetween val="between"/>
      </c:valAx>
      <c:spPr>
        <a:noFill/>
        <a:ln w="25394">
          <a:noFill/>
        </a:ln>
      </c:spPr>
    </c:plotArea>
    <c:legend>
      <c:legendPos val="b"/>
      <c:overlay val="0"/>
      <c:spPr>
        <a:noFill/>
        <a:ln w="25397">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1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5829145728643215"/>
          <c:y val="0.5"/>
          <c:w val="0.46482412060301509"/>
          <c:h val="0.27651515151515149"/>
        </c:manualLayout>
      </c:layout>
      <c:pie3DChart>
        <c:varyColors val="1"/>
        <c:ser>
          <c:idx val="0"/>
          <c:order val="0"/>
          <c:tx>
            <c:strRef>
              <c:f>Sheet1!$A$2</c:f>
              <c:strCache>
                <c:ptCount val="1"/>
              </c:strCache>
            </c:strRef>
          </c:tx>
          <c:spPr>
            <a:solidFill>
              <a:srgbClr val="9999FF"/>
            </a:solidFill>
            <a:ln w="12692">
              <a:solidFill>
                <a:srgbClr val="000000"/>
              </a:solidFill>
              <a:prstDash val="solid"/>
            </a:ln>
          </c:spPr>
          <c:dPt>
            <c:idx val="0"/>
            <c:bubble3D val="0"/>
            <c:extLst>
              <c:ext xmlns:c16="http://schemas.microsoft.com/office/drawing/2014/chart" uri="{C3380CC4-5D6E-409C-BE32-E72D297353CC}">
                <c16:uniqueId val="{00000000-D197-4A28-A5D7-39B4AA5A33CA}"/>
              </c:ext>
            </c:extLst>
          </c:dPt>
          <c:dPt>
            <c:idx val="1"/>
            <c:bubble3D val="0"/>
            <c:spPr>
              <a:solidFill>
                <a:srgbClr val="993366"/>
              </a:solidFill>
              <a:ln w="12692">
                <a:solidFill>
                  <a:srgbClr val="000000"/>
                </a:solidFill>
                <a:prstDash val="solid"/>
              </a:ln>
            </c:spPr>
            <c:extLst>
              <c:ext xmlns:c16="http://schemas.microsoft.com/office/drawing/2014/chart" uri="{C3380CC4-5D6E-409C-BE32-E72D297353CC}">
                <c16:uniqueId val="{00000002-D197-4A28-A5D7-39B4AA5A33CA}"/>
              </c:ext>
            </c:extLst>
          </c:dPt>
          <c:dPt>
            <c:idx val="2"/>
            <c:bubble3D val="0"/>
            <c:spPr>
              <a:solidFill>
                <a:srgbClr val="FFFFCC"/>
              </a:solidFill>
              <a:ln w="12692">
                <a:solidFill>
                  <a:srgbClr val="000000"/>
                </a:solidFill>
                <a:prstDash val="solid"/>
              </a:ln>
            </c:spPr>
            <c:extLst>
              <c:ext xmlns:c16="http://schemas.microsoft.com/office/drawing/2014/chart" uri="{C3380CC4-5D6E-409C-BE32-E72D297353CC}">
                <c16:uniqueId val="{00000004-D197-4A28-A5D7-39B4AA5A33CA}"/>
              </c:ext>
            </c:extLst>
          </c:dPt>
          <c:dLbls>
            <c:numFmt formatCode="0%" sourceLinked="0"/>
            <c:spPr>
              <a:noFill/>
              <a:ln w="25385">
                <a:noFill/>
              </a:ln>
            </c:spPr>
            <c:txPr>
              <a:bodyPr wrap="square" lIns="38100" tIns="19050" rIns="38100" bIns="19050" anchor="ctr">
                <a:spAutoFit/>
              </a:bodyPr>
              <a:lstStyle/>
              <a:p>
                <a:pPr>
                  <a:defRPr sz="1150" b="1"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prekės</c:v>
                </c:pt>
                <c:pt idx="1">
                  <c:v>Paslaugos</c:v>
                </c:pt>
                <c:pt idx="2">
                  <c:v>Darbai</c:v>
                </c:pt>
              </c:strCache>
            </c:strRef>
          </c:cat>
          <c:val>
            <c:numRef>
              <c:f>Sheet1!$B$2:$D$2</c:f>
              <c:numCache>
                <c:formatCode>General</c:formatCode>
                <c:ptCount val="3"/>
                <c:pt idx="0">
                  <c:v>69</c:v>
                </c:pt>
                <c:pt idx="1">
                  <c:v>21</c:v>
                </c:pt>
                <c:pt idx="2">
                  <c:v>10</c:v>
                </c:pt>
              </c:numCache>
            </c:numRef>
          </c:val>
          <c:extLst>
            <c:ext xmlns:c16="http://schemas.microsoft.com/office/drawing/2014/chart" uri="{C3380CC4-5D6E-409C-BE32-E72D297353CC}">
              <c16:uniqueId val="{00000005-D197-4A28-A5D7-39B4AA5A33CA}"/>
            </c:ext>
          </c:extLst>
        </c:ser>
        <c:ser>
          <c:idx val="1"/>
          <c:order val="1"/>
          <c:tx>
            <c:strRef>
              <c:f>Sheet1!$A$3</c:f>
              <c:strCache>
                <c:ptCount val="1"/>
              </c:strCache>
            </c:strRef>
          </c:tx>
          <c:spPr>
            <a:solidFill>
              <a:srgbClr val="993366"/>
            </a:solidFill>
            <a:ln w="12692">
              <a:solidFill>
                <a:srgbClr val="000000"/>
              </a:solidFill>
              <a:prstDash val="solid"/>
            </a:ln>
          </c:spPr>
          <c:dPt>
            <c:idx val="0"/>
            <c:bubble3D val="0"/>
            <c:spPr>
              <a:solidFill>
                <a:srgbClr val="9999FF"/>
              </a:solidFill>
              <a:ln w="12692">
                <a:solidFill>
                  <a:srgbClr val="000000"/>
                </a:solidFill>
                <a:prstDash val="solid"/>
              </a:ln>
            </c:spPr>
            <c:extLst>
              <c:ext xmlns:c16="http://schemas.microsoft.com/office/drawing/2014/chart" uri="{C3380CC4-5D6E-409C-BE32-E72D297353CC}">
                <c16:uniqueId val="{00000007-D197-4A28-A5D7-39B4AA5A33CA}"/>
              </c:ext>
            </c:extLst>
          </c:dPt>
          <c:dPt>
            <c:idx val="1"/>
            <c:bubble3D val="0"/>
            <c:extLst>
              <c:ext xmlns:c16="http://schemas.microsoft.com/office/drawing/2014/chart" uri="{C3380CC4-5D6E-409C-BE32-E72D297353CC}">
                <c16:uniqueId val="{00000008-D197-4A28-A5D7-39B4AA5A33CA}"/>
              </c:ext>
            </c:extLst>
          </c:dPt>
          <c:dPt>
            <c:idx val="2"/>
            <c:bubble3D val="0"/>
            <c:spPr>
              <a:solidFill>
                <a:srgbClr val="FFFFCC"/>
              </a:solidFill>
              <a:ln w="12692">
                <a:solidFill>
                  <a:srgbClr val="000000"/>
                </a:solidFill>
                <a:prstDash val="solid"/>
              </a:ln>
            </c:spPr>
            <c:extLst>
              <c:ext xmlns:c16="http://schemas.microsoft.com/office/drawing/2014/chart" uri="{C3380CC4-5D6E-409C-BE32-E72D297353CC}">
                <c16:uniqueId val="{0000000A-D197-4A28-A5D7-39B4AA5A33CA}"/>
              </c:ext>
            </c:extLst>
          </c:dPt>
          <c:dLbls>
            <c:numFmt formatCode="0%" sourceLinked="0"/>
            <c:spPr>
              <a:noFill/>
              <a:ln w="25385">
                <a:noFill/>
              </a:ln>
            </c:spPr>
            <c:txPr>
              <a:bodyPr wrap="square" lIns="38100" tIns="19050" rIns="38100" bIns="19050" anchor="ctr">
                <a:spAutoFit/>
              </a:bodyPr>
              <a:lstStyle/>
              <a:p>
                <a:pPr>
                  <a:defRPr sz="1150" b="1"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prekės</c:v>
                </c:pt>
                <c:pt idx="1">
                  <c:v>Paslaugos</c:v>
                </c:pt>
                <c:pt idx="2">
                  <c:v>Darbai</c:v>
                </c:pt>
              </c:strCache>
            </c:strRef>
          </c:cat>
          <c:val>
            <c:numRef>
              <c:f>Sheet1!$B$3:$D$3</c:f>
              <c:numCache>
                <c:formatCode>General</c:formatCode>
                <c:ptCount val="3"/>
              </c:numCache>
            </c:numRef>
          </c:val>
          <c:extLst>
            <c:ext xmlns:c16="http://schemas.microsoft.com/office/drawing/2014/chart" uri="{C3380CC4-5D6E-409C-BE32-E72D297353CC}">
              <c16:uniqueId val="{0000000B-D197-4A28-A5D7-39B4AA5A33CA}"/>
            </c:ext>
          </c:extLst>
        </c:ser>
        <c:ser>
          <c:idx val="2"/>
          <c:order val="2"/>
          <c:tx>
            <c:strRef>
              <c:f>Sheet1!$A$4</c:f>
              <c:strCache>
                <c:ptCount val="1"/>
              </c:strCache>
            </c:strRef>
          </c:tx>
          <c:spPr>
            <a:solidFill>
              <a:srgbClr val="FFFFCC"/>
            </a:solidFill>
            <a:ln w="12692">
              <a:solidFill>
                <a:srgbClr val="000000"/>
              </a:solidFill>
              <a:prstDash val="solid"/>
            </a:ln>
          </c:spPr>
          <c:dPt>
            <c:idx val="0"/>
            <c:bubble3D val="0"/>
            <c:spPr>
              <a:solidFill>
                <a:srgbClr val="9999FF"/>
              </a:solidFill>
              <a:ln w="12692">
                <a:solidFill>
                  <a:srgbClr val="000000"/>
                </a:solidFill>
                <a:prstDash val="solid"/>
              </a:ln>
            </c:spPr>
            <c:extLst>
              <c:ext xmlns:c16="http://schemas.microsoft.com/office/drawing/2014/chart" uri="{C3380CC4-5D6E-409C-BE32-E72D297353CC}">
                <c16:uniqueId val="{0000000D-D197-4A28-A5D7-39B4AA5A33CA}"/>
              </c:ext>
            </c:extLst>
          </c:dPt>
          <c:dPt>
            <c:idx val="1"/>
            <c:bubble3D val="0"/>
            <c:spPr>
              <a:solidFill>
                <a:srgbClr val="993366"/>
              </a:solidFill>
              <a:ln w="12692">
                <a:solidFill>
                  <a:srgbClr val="000000"/>
                </a:solidFill>
                <a:prstDash val="solid"/>
              </a:ln>
            </c:spPr>
            <c:extLst>
              <c:ext xmlns:c16="http://schemas.microsoft.com/office/drawing/2014/chart" uri="{C3380CC4-5D6E-409C-BE32-E72D297353CC}">
                <c16:uniqueId val="{0000000F-D197-4A28-A5D7-39B4AA5A33CA}"/>
              </c:ext>
            </c:extLst>
          </c:dPt>
          <c:dPt>
            <c:idx val="2"/>
            <c:bubble3D val="0"/>
            <c:extLst>
              <c:ext xmlns:c16="http://schemas.microsoft.com/office/drawing/2014/chart" uri="{C3380CC4-5D6E-409C-BE32-E72D297353CC}">
                <c16:uniqueId val="{00000010-D197-4A28-A5D7-39B4AA5A33CA}"/>
              </c:ext>
            </c:extLst>
          </c:dPt>
          <c:dLbls>
            <c:numFmt formatCode="0%" sourceLinked="0"/>
            <c:spPr>
              <a:noFill/>
              <a:ln w="25385">
                <a:noFill/>
              </a:ln>
            </c:spPr>
            <c:txPr>
              <a:bodyPr wrap="square" lIns="38100" tIns="19050" rIns="38100" bIns="19050" anchor="ctr">
                <a:spAutoFit/>
              </a:bodyPr>
              <a:lstStyle/>
              <a:p>
                <a:pPr>
                  <a:defRPr sz="1150" b="1"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prekės</c:v>
                </c:pt>
                <c:pt idx="1">
                  <c:v>Paslaugos</c:v>
                </c:pt>
                <c:pt idx="2">
                  <c:v>Darbai</c:v>
                </c:pt>
              </c:strCache>
            </c:strRef>
          </c:cat>
          <c:val>
            <c:numRef>
              <c:f>Sheet1!$B$4:$D$4</c:f>
              <c:numCache>
                <c:formatCode>General</c:formatCode>
                <c:ptCount val="3"/>
              </c:numCache>
            </c:numRef>
          </c:val>
          <c:extLst>
            <c:ext xmlns:c16="http://schemas.microsoft.com/office/drawing/2014/chart" uri="{C3380CC4-5D6E-409C-BE32-E72D297353CC}">
              <c16:uniqueId val="{00000011-D197-4A28-A5D7-39B4AA5A33CA}"/>
            </c:ext>
          </c:extLst>
        </c:ser>
        <c:dLbls>
          <c:showLegendKey val="0"/>
          <c:showVal val="0"/>
          <c:showCatName val="0"/>
          <c:showSerName val="0"/>
          <c:showPercent val="0"/>
          <c:showBubbleSize val="0"/>
          <c:showLeaderLines val="1"/>
        </c:dLbls>
      </c:pie3DChart>
      <c:spPr>
        <a:solidFill>
          <a:srgbClr val="C0C0C0"/>
        </a:solidFill>
        <a:ln w="12692">
          <a:solidFill>
            <a:srgbClr val="808080"/>
          </a:solidFill>
          <a:prstDash val="solid"/>
        </a:ln>
      </c:spPr>
    </c:plotArea>
    <c:legend>
      <c:legendPos val="r"/>
      <c:layout>
        <c:manualLayout>
          <c:xMode val="edge"/>
          <c:yMode val="edge"/>
          <c:x val="0.61915523804557548"/>
          <c:y val="0.44842058059325501"/>
          <c:w val="0.26134397107646312"/>
          <c:h val="0.48736596367665092"/>
        </c:manualLayout>
      </c:layout>
      <c:overlay val="0"/>
      <c:spPr>
        <a:noFill/>
        <a:ln w="3174">
          <a:solidFill>
            <a:srgbClr val="000000"/>
          </a:solidFill>
          <a:prstDash val="solid"/>
        </a:ln>
      </c:spPr>
      <c:txPr>
        <a:bodyPr/>
        <a:lstStyle/>
        <a:p>
          <a:pPr>
            <a:defRPr sz="1055" b="1" i="0" u="none" strike="noStrike" baseline="0">
              <a:solidFill>
                <a:srgbClr val="000000"/>
              </a:solidFill>
              <a:latin typeface="Calibri"/>
              <a:ea typeface="Calibri"/>
              <a:cs typeface="Calibri"/>
            </a:defRPr>
          </a:pPr>
          <a:endParaRPr lang="en-US"/>
        </a:p>
      </c:txPr>
    </c:legend>
    <c:plotVisOnly val="1"/>
    <c:dispBlanksAs val="zero"/>
    <c:showDLblsOverMax val="0"/>
  </c:chart>
  <c:spPr>
    <a:noFill/>
    <a:ln>
      <a:noFill/>
    </a:ln>
  </c:spPr>
  <c:txPr>
    <a:bodyPr/>
    <a:lstStyle/>
    <a:p>
      <a:pPr>
        <a:defRPr sz="1150" b="1"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5829145728643215"/>
          <c:y val="0.5"/>
          <c:w val="0.46482412060301509"/>
          <c:h val="0.27651515151515149"/>
        </c:manualLayout>
      </c:layout>
      <c:pie3DChart>
        <c:varyColors val="1"/>
        <c:ser>
          <c:idx val="0"/>
          <c:order val="0"/>
          <c:tx>
            <c:strRef>
              <c:f>Sheet1!$A$2</c:f>
              <c:strCache>
                <c:ptCount val="1"/>
              </c:strCache>
            </c:strRef>
          </c:tx>
          <c:spPr>
            <a:solidFill>
              <a:srgbClr val="9999FF"/>
            </a:solidFill>
            <a:ln w="12694">
              <a:solidFill>
                <a:srgbClr val="000000"/>
              </a:solidFill>
              <a:prstDash val="solid"/>
            </a:ln>
          </c:spPr>
          <c:dPt>
            <c:idx val="0"/>
            <c:bubble3D val="0"/>
            <c:extLst>
              <c:ext xmlns:c16="http://schemas.microsoft.com/office/drawing/2014/chart" uri="{C3380CC4-5D6E-409C-BE32-E72D297353CC}">
                <c16:uniqueId val="{00000000-0978-4C4E-9C7A-1600F8622F61}"/>
              </c:ext>
            </c:extLst>
          </c:dPt>
          <c:dPt>
            <c:idx val="1"/>
            <c:bubble3D val="0"/>
            <c:spPr>
              <a:solidFill>
                <a:srgbClr val="993366"/>
              </a:solidFill>
              <a:ln w="12694">
                <a:solidFill>
                  <a:srgbClr val="000000"/>
                </a:solidFill>
                <a:prstDash val="solid"/>
              </a:ln>
            </c:spPr>
            <c:extLst>
              <c:ext xmlns:c16="http://schemas.microsoft.com/office/drawing/2014/chart" uri="{C3380CC4-5D6E-409C-BE32-E72D297353CC}">
                <c16:uniqueId val="{00000002-0978-4C4E-9C7A-1600F8622F61}"/>
              </c:ext>
            </c:extLst>
          </c:dPt>
          <c:dPt>
            <c:idx val="2"/>
            <c:bubble3D val="0"/>
            <c:spPr>
              <a:solidFill>
                <a:srgbClr val="FFFFCC"/>
              </a:solidFill>
              <a:ln w="12694">
                <a:solidFill>
                  <a:srgbClr val="000000"/>
                </a:solidFill>
                <a:prstDash val="solid"/>
              </a:ln>
            </c:spPr>
            <c:extLst>
              <c:ext xmlns:c16="http://schemas.microsoft.com/office/drawing/2014/chart" uri="{C3380CC4-5D6E-409C-BE32-E72D297353CC}">
                <c16:uniqueId val="{00000004-0978-4C4E-9C7A-1600F8622F61}"/>
              </c:ext>
            </c:extLst>
          </c:dPt>
          <c:dLbls>
            <c:numFmt formatCode="0%" sourceLinked="0"/>
            <c:spPr>
              <a:noFill/>
              <a:ln w="25387">
                <a:noFill/>
              </a:ln>
            </c:spPr>
            <c:txPr>
              <a:bodyPr wrap="square" lIns="38100" tIns="19050" rIns="38100" bIns="19050" anchor="ctr">
                <a:spAutoFit/>
              </a:bodyPr>
              <a:lstStyle/>
              <a:p>
                <a:pPr>
                  <a:defRPr sz="1150" b="1"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prekės</c:v>
                </c:pt>
                <c:pt idx="1">
                  <c:v>Paslaugos</c:v>
                </c:pt>
                <c:pt idx="2">
                  <c:v>Darbai</c:v>
                </c:pt>
              </c:strCache>
            </c:strRef>
          </c:cat>
          <c:val>
            <c:numRef>
              <c:f>Sheet1!$B$2:$D$2</c:f>
              <c:numCache>
                <c:formatCode>General</c:formatCode>
                <c:ptCount val="3"/>
                <c:pt idx="0">
                  <c:v>15</c:v>
                </c:pt>
                <c:pt idx="1">
                  <c:v>45.7</c:v>
                </c:pt>
                <c:pt idx="2">
                  <c:v>39.299999999999997</c:v>
                </c:pt>
              </c:numCache>
            </c:numRef>
          </c:val>
          <c:extLst>
            <c:ext xmlns:c16="http://schemas.microsoft.com/office/drawing/2014/chart" uri="{C3380CC4-5D6E-409C-BE32-E72D297353CC}">
              <c16:uniqueId val="{00000005-0978-4C4E-9C7A-1600F8622F61}"/>
            </c:ext>
          </c:extLst>
        </c:ser>
        <c:ser>
          <c:idx val="1"/>
          <c:order val="1"/>
          <c:tx>
            <c:strRef>
              <c:f>Sheet1!$A$3</c:f>
              <c:strCache>
                <c:ptCount val="1"/>
              </c:strCache>
            </c:strRef>
          </c:tx>
          <c:spPr>
            <a:solidFill>
              <a:srgbClr val="993366"/>
            </a:solidFill>
            <a:ln w="12694">
              <a:solidFill>
                <a:srgbClr val="000000"/>
              </a:solidFill>
              <a:prstDash val="solid"/>
            </a:ln>
          </c:spPr>
          <c:dPt>
            <c:idx val="0"/>
            <c:bubble3D val="0"/>
            <c:spPr>
              <a:solidFill>
                <a:srgbClr val="9999FF"/>
              </a:solidFill>
              <a:ln w="12694">
                <a:solidFill>
                  <a:srgbClr val="000000"/>
                </a:solidFill>
                <a:prstDash val="solid"/>
              </a:ln>
            </c:spPr>
            <c:extLst>
              <c:ext xmlns:c16="http://schemas.microsoft.com/office/drawing/2014/chart" uri="{C3380CC4-5D6E-409C-BE32-E72D297353CC}">
                <c16:uniqueId val="{00000007-0978-4C4E-9C7A-1600F8622F61}"/>
              </c:ext>
            </c:extLst>
          </c:dPt>
          <c:dPt>
            <c:idx val="1"/>
            <c:bubble3D val="0"/>
            <c:extLst>
              <c:ext xmlns:c16="http://schemas.microsoft.com/office/drawing/2014/chart" uri="{C3380CC4-5D6E-409C-BE32-E72D297353CC}">
                <c16:uniqueId val="{00000008-0978-4C4E-9C7A-1600F8622F61}"/>
              </c:ext>
            </c:extLst>
          </c:dPt>
          <c:dPt>
            <c:idx val="2"/>
            <c:bubble3D val="0"/>
            <c:spPr>
              <a:solidFill>
                <a:srgbClr val="FFFFCC"/>
              </a:solidFill>
              <a:ln w="12694">
                <a:solidFill>
                  <a:srgbClr val="000000"/>
                </a:solidFill>
                <a:prstDash val="solid"/>
              </a:ln>
            </c:spPr>
            <c:extLst>
              <c:ext xmlns:c16="http://schemas.microsoft.com/office/drawing/2014/chart" uri="{C3380CC4-5D6E-409C-BE32-E72D297353CC}">
                <c16:uniqueId val="{0000000A-0978-4C4E-9C7A-1600F8622F61}"/>
              </c:ext>
            </c:extLst>
          </c:dPt>
          <c:dLbls>
            <c:numFmt formatCode="0%" sourceLinked="0"/>
            <c:spPr>
              <a:noFill/>
              <a:ln w="25387">
                <a:noFill/>
              </a:ln>
            </c:spPr>
            <c:txPr>
              <a:bodyPr wrap="square" lIns="38100" tIns="19050" rIns="38100" bIns="19050" anchor="ctr">
                <a:spAutoFit/>
              </a:bodyPr>
              <a:lstStyle/>
              <a:p>
                <a:pPr>
                  <a:defRPr sz="1150" b="1"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prekės</c:v>
                </c:pt>
                <c:pt idx="1">
                  <c:v>Paslaugos</c:v>
                </c:pt>
                <c:pt idx="2">
                  <c:v>Darbai</c:v>
                </c:pt>
              </c:strCache>
            </c:strRef>
          </c:cat>
          <c:val>
            <c:numRef>
              <c:f>Sheet1!$B$3:$D$3</c:f>
              <c:numCache>
                <c:formatCode>General</c:formatCode>
                <c:ptCount val="3"/>
              </c:numCache>
            </c:numRef>
          </c:val>
          <c:extLst>
            <c:ext xmlns:c16="http://schemas.microsoft.com/office/drawing/2014/chart" uri="{C3380CC4-5D6E-409C-BE32-E72D297353CC}">
              <c16:uniqueId val="{0000000B-0978-4C4E-9C7A-1600F8622F61}"/>
            </c:ext>
          </c:extLst>
        </c:ser>
        <c:ser>
          <c:idx val="2"/>
          <c:order val="2"/>
          <c:tx>
            <c:strRef>
              <c:f>Sheet1!$A$4</c:f>
              <c:strCache>
                <c:ptCount val="1"/>
              </c:strCache>
            </c:strRef>
          </c:tx>
          <c:spPr>
            <a:solidFill>
              <a:srgbClr val="FFFFCC"/>
            </a:solidFill>
            <a:ln w="12694">
              <a:solidFill>
                <a:srgbClr val="000000"/>
              </a:solidFill>
              <a:prstDash val="solid"/>
            </a:ln>
          </c:spPr>
          <c:dPt>
            <c:idx val="0"/>
            <c:bubble3D val="0"/>
            <c:spPr>
              <a:solidFill>
                <a:srgbClr val="9999FF"/>
              </a:solidFill>
              <a:ln w="12694">
                <a:solidFill>
                  <a:srgbClr val="000000"/>
                </a:solidFill>
                <a:prstDash val="solid"/>
              </a:ln>
            </c:spPr>
            <c:extLst>
              <c:ext xmlns:c16="http://schemas.microsoft.com/office/drawing/2014/chart" uri="{C3380CC4-5D6E-409C-BE32-E72D297353CC}">
                <c16:uniqueId val="{0000000D-0978-4C4E-9C7A-1600F8622F61}"/>
              </c:ext>
            </c:extLst>
          </c:dPt>
          <c:dPt>
            <c:idx val="1"/>
            <c:bubble3D val="0"/>
            <c:spPr>
              <a:solidFill>
                <a:srgbClr val="993366"/>
              </a:solidFill>
              <a:ln w="12694">
                <a:solidFill>
                  <a:srgbClr val="000000"/>
                </a:solidFill>
                <a:prstDash val="solid"/>
              </a:ln>
            </c:spPr>
            <c:extLst>
              <c:ext xmlns:c16="http://schemas.microsoft.com/office/drawing/2014/chart" uri="{C3380CC4-5D6E-409C-BE32-E72D297353CC}">
                <c16:uniqueId val="{0000000F-0978-4C4E-9C7A-1600F8622F61}"/>
              </c:ext>
            </c:extLst>
          </c:dPt>
          <c:dPt>
            <c:idx val="2"/>
            <c:bubble3D val="0"/>
            <c:extLst>
              <c:ext xmlns:c16="http://schemas.microsoft.com/office/drawing/2014/chart" uri="{C3380CC4-5D6E-409C-BE32-E72D297353CC}">
                <c16:uniqueId val="{00000010-0978-4C4E-9C7A-1600F8622F61}"/>
              </c:ext>
            </c:extLst>
          </c:dPt>
          <c:dLbls>
            <c:numFmt formatCode="0%" sourceLinked="0"/>
            <c:spPr>
              <a:noFill/>
              <a:ln w="25387">
                <a:noFill/>
              </a:ln>
            </c:spPr>
            <c:txPr>
              <a:bodyPr wrap="square" lIns="38100" tIns="19050" rIns="38100" bIns="19050" anchor="ctr">
                <a:spAutoFit/>
              </a:bodyPr>
              <a:lstStyle/>
              <a:p>
                <a:pPr>
                  <a:defRPr sz="1150" b="1"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prekės</c:v>
                </c:pt>
                <c:pt idx="1">
                  <c:v>Paslaugos</c:v>
                </c:pt>
                <c:pt idx="2">
                  <c:v>Darbai</c:v>
                </c:pt>
              </c:strCache>
            </c:strRef>
          </c:cat>
          <c:val>
            <c:numRef>
              <c:f>Sheet1!$B$4:$D$4</c:f>
              <c:numCache>
                <c:formatCode>General</c:formatCode>
                <c:ptCount val="3"/>
              </c:numCache>
            </c:numRef>
          </c:val>
          <c:extLst>
            <c:ext xmlns:c16="http://schemas.microsoft.com/office/drawing/2014/chart" uri="{C3380CC4-5D6E-409C-BE32-E72D297353CC}">
              <c16:uniqueId val="{00000011-0978-4C4E-9C7A-1600F8622F61}"/>
            </c:ext>
          </c:extLst>
        </c:ser>
        <c:dLbls>
          <c:showLegendKey val="0"/>
          <c:showVal val="0"/>
          <c:showCatName val="0"/>
          <c:showSerName val="0"/>
          <c:showPercent val="0"/>
          <c:showBubbleSize val="0"/>
          <c:showLeaderLines val="1"/>
        </c:dLbls>
      </c:pie3DChart>
      <c:spPr>
        <a:solidFill>
          <a:srgbClr val="C0C0C0"/>
        </a:solidFill>
        <a:ln w="12694">
          <a:solidFill>
            <a:srgbClr val="808080"/>
          </a:solidFill>
          <a:prstDash val="solid"/>
        </a:ln>
      </c:spPr>
    </c:plotArea>
    <c:legend>
      <c:legendPos val="r"/>
      <c:layout>
        <c:manualLayout>
          <c:xMode val="edge"/>
          <c:yMode val="edge"/>
          <c:x val="0.61915530166572308"/>
          <c:y val="0.43566123541488005"/>
          <c:w val="0.25650935789889007"/>
          <c:h val="0.46009771055845744"/>
        </c:manualLayout>
      </c:layout>
      <c:overlay val="0"/>
      <c:spPr>
        <a:noFill/>
        <a:ln w="3174">
          <a:solidFill>
            <a:srgbClr val="000000"/>
          </a:solidFill>
          <a:prstDash val="solid"/>
        </a:ln>
      </c:spPr>
      <c:txPr>
        <a:bodyPr/>
        <a:lstStyle/>
        <a:p>
          <a:pPr>
            <a:defRPr sz="1055" b="1" i="0" u="none" strike="noStrike" baseline="0">
              <a:solidFill>
                <a:srgbClr val="000000"/>
              </a:solidFill>
              <a:latin typeface="Calibri"/>
              <a:ea typeface="Calibri"/>
              <a:cs typeface="Calibri"/>
            </a:defRPr>
          </a:pPr>
          <a:endParaRPr lang="en-US"/>
        </a:p>
      </c:txPr>
    </c:legend>
    <c:plotVisOnly val="1"/>
    <c:dispBlanksAs val="zero"/>
    <c:showDLblsOverMax val="0"/>
  </c:chart>
  <c:spPr>
    <a:noFill/>
    <a:ln>
      <a:noFill/>
    </a:ln>
  </c:spPr>
  <c:txPr>
    <a:bodyPr/>
    <a:lstStyle/>
    <a:p>
      <a:pPr>
        <a:defRPr sz="1150" b="1"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5829145728643215"/>
          <c:y val="0.5"/>
          <c:w val="0.46482412060301509"/>
          <c:h val="0.27651515151515149"/>
        </c:manualLayout>
      </c:layout>
      <c:pie3DChart>
        <c:varyColors val="1"/>
        <c:ser>
          <c:idx val="0"/>
          <c:order val="0"/>
          <c:tx>
            <c:strRef>
              <c:f>Sheet1!$A$2</c:f>
              <c:strCache>
                <c:ptCount val="1"/>
              </c:strCache>
            </c:strRef>
          </c:tx>
          <c:spPr>
            <a:solidFill>
              <a:srgbClr val="9999FF"/>
            </a:solidFill>
            <a:ln w="10223">
              <a:solidFill>
                <a:srgbClr val="000000"/>
              </a:solidFill>
              <a:prstDash val="solid"/>
            </a:ln>
          </c:spPr>
          <c:dPt>
            <c:idx val="0"/>
            <c:bubble3D val="0"/>
            <c:extLst>
              <c:ext xmlns:c16="http://schemas.microsoft.com/office/drawing/2014/chart" uri="{C3380CC4-5D6E-409C-BE32-E72D297353CC}">
                <c16:uniqueId val="{00000000-403F-4DD5-B47E-0AC7CC493483}"/>
              </c:ext>
            </c:extLst>
          </c:dPt>
          <c:dPt>
            <c:idx val="1"/>
            <c:bubble3D val="0"/>
            <c:spPr>
              <a:solidFill>
                <a:srgbClr val="993366"/>
              </a:solidFill>
              <a:ln w="10223">
                <a:solidFill>
                  <a:srgbClr val="000000"/>
                </a:solidFill>
                <a:prstDash val="solid"/>
              </a:ln>
            </c:spPr>
            <c:extLst>
              <c:ext xmlns:c16="http://schemas.microsoft.com/office/drawing/2014/chart" uri="{C3380CC4-5D6E-409C-BE32-E72D297353CC}">
                <c16:uniqueId val="{00000002-403F-4DD5-B47E-0AC7CC493483}"/>
              </c:ext>
            </c:extLst>
          </c:dPt>
          <c:dPt>
            <c:idx val="2"/>
            <c:bubble3D val="0"/>
            <c:spPr>
              <a:solidFill>
                <a:srgbClr val="FFFFCC"/>
              </a:solidFill>
              <a:ln w="10223">
                <a:solidFill>
                  <a:srgbClr val="000000"/>
                </a:solidFill>
                <a:prstDash val="solid"/>
              </a:ln>
            </c:spPr>
            <c:extLst>
              <c:ext xmlns:c16="http://schemas.microsoft.com/office/drawing/2014/chart" uri="{C3380CC4-5D6E-409C-BE32-E72D297353CC}">
                <c16:uniqueId val="{00000004-403F-4DD5-B47E-0AC7CC493483}"/>
              </c:ext>
            </c:extLst>
          </c:dPt>
          <c:dLbls>
            <c:numFmt formatCode="0%" sourceLinked="0"/>
            <c:spPr>
              <a:noFill/>
              <a:ln w="20446">
                <a:noFill/>
              </a:ln>
            </c:spPr>
            <c:txPr>
              <a:bodyPr wrap="square" lIns="38100" tIns="19050" rIns="38100" bIns="19050" anchor="ctr">
                <a:spAutoFit/>
              </a:bodyPr>
              <a:lstStyle/>
              <a:p>
                <a:pPr>
                  <a:defRPr sz="926" b="1"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prekės</c:v>
                </c:pt>
                <c:pt idx="1">
                  <c:v>Paslaugos</c:v>
                </c:pt>
                <c:pt idx="2">
                  <c:v>Darbai</c:v>
                </c:pt>
              </c:strCache>
            </c:strRef>
          </c:cat>
          <c:val>
            <c:numRef>
              <c:f>Sheet1!$B$2:$D$2</c:f>
              <c:numCache>
                <c:formatCode>General</c:formatCode>
                <c:ptCount val="3"/>
                <c:pt idx="0">
                  <c:v>45.7</c:v>
                </c:pt>
                <c:pt idx="1">
                  <c:v>17.2</c:v>
                </c:pt>
                <c:pt idx="2">
                  <c:v>37.1</c:v>
                </c:pt>
              </c:numCache>
            </c:numRef>
          </c:val>
          <c:extLst>
            <c:ext xmlns:c16="http://schemas.microsoft.com/office/drawing/2014/chart" uri="{C3380CC4-5D6E-409C-BE32-E72D297353CC}">
              <c16:uniqueId val="{00000005-403F-4DD5-B47E-0AC7CC493483}"/>
            </c:ext>
          </c:extLst>
        </c:ser>
        <c:ser>
          <c:idx val="1"/>
          <c:order val="1"/>
          <c:tx>
            <c:strRef>
              <c:f>Sheet1!$A$3</c:f>
              <c:strCache>
                <c:ptCount val="1"/>
              </c:strCache>
            </c:strRef>
          </c:tx>
          <c:spPr>
            <a:solidFill>
              <a:srgbClr val="993366"/>
            </a:solidFill>
            <a:ln w="10223">
              <a:solidFill>
                <a:srgbClr val="000000"/>
              </a:solidFill>
              <a:prstDash val="solid"/>
            </a:ln>
          </c:spPr>
          <c:dPt>
            <c:idx val="0"/>
            <c:bubble3D val="0"/>
            <c:spPr>
              <a:solidFill>
                <a:srgbClr val="9999FF"/>
              </a:solidFill>
              <a:ln w="10223">
                <a:solidFill>
                  <a:srgbClr val="000000"/>
                </a:solidFill>
                <a:prstDash val="solid"/>
              </a:ln>
            </c:spPr>
            <c:extLst>
              <c:ext xmlns:c16="http://schemas.microsoft.com/office/drawing/2014/chart" uri="{C3380CC4-5D6E-409C-BE32-E72D297353CC}">
                <c16:uniqueId val="{00000007-403F-4DD5-B47E-0AC7CC493483}"/>
              </c:ext>
            </c:extLst>
          </c:dPt>
          <c:dPt>
            <c:idx val="1"/>
            <c:bubble3D val="0"/>
            <c:extLst>
              <c:ext xmlns:c16="http://schemas.microsoft.com/office/drawing/2014/chart" uri="{C3380CC4-5D6E-409C-BE32-E72D297353CC}">
                <c16:uniqueId val="{00000008-403F-4DD5-B47E-0AC7CC493483}"/>
              </c:ext>
            </c:extLst>
          </c:dPt>
          <c:dPt>
            <c:idx val="2"/>
            <c:bubble3D val="0"/>
            <c:spPr>
              <a:solidFill>
                <a:srgbClr val="FFFFCC"/>
              </a:solidFill>
              <a:ln w="10223">
                <a:solidFill>
                  <a:srgbClr val="000000"/>
                </a:solidFill>
                <a:prstDash val="solid"/>
              </a:ln>
            </c:spPr>
            <c:extLst>
              <c:ext xmlns:c16="http://schemas.microsoft.com/office/drawing/2014/chart" uri="{C3380CC4-5D6E-409C-BE32-E72D297353CC}">
                <c16:uniqueId val="{0000000A-403F-4DD5-B47E-0AC7CC493483}"/>
              </c:ext>
            </c:extLst>
          </c:dPt>
          <c:dLbls>
            <c:numFmt formatCode="0%" sourceLinked="0"/>
            <c:spPr>
              <a:noFill/>
              <a:ln w="20446">
                <a:noFill/>
              </a:ln>
            </c:spPr>
            <c:txPr>
              <a:bodyPr wrap="square" lIns="38100" tIns="19050" rIns="38100" bIns="19050" anchor="ctr">
                <a:spAutoFit/>
              </a:bodyPr>
              <a:lstStyle/>
              <a:p>
                <a:pPr>
                  <a:defRPr sz="926" b="1"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prekės</c:v>
                </c:pt>
                <c:pt idx="1">
                  <c:v>Paslaugos</c:v>
                </c:pt>
                <c:pt idx="2">
                  <c:v>Darbai</c:v>
                </c:pt>
              </c:strCache>
            </c:strRef>
          </c:cat>
          <c:val>
            <c:numRef>
              <c:f>Sheet1!$B$3:$D$3</c:f>
              <c:numCache>
                <c:formatCode>General</c:formatCode>
                <c:ptCount val="3"/>
              </c:numCache>
            </c:numRef>
          </c:val>
          <c:extLst>
            <c:ext xmlns:c16="http://schemas.microsoft.com/office/drawing/2014/chart" uri="{C3380CC4-5D6E-409C-BE32-E72D297353CC}">
              <c16:uniqueId val="{0000000B-403F-4DD5-B47E-0AC7CC493483}"/>
            </c:ext>
          </c:extLst>
        </c:ser>
        <c:ser>
          <c:idx val="2"/>
          <c:order val="2"/>
          <c:tx>
            <c:strRef>
              <c:f>Sheet1!$A$4</c:f>
              <c:strCache>
                <c:ptCount val="1"/>
              </c:strCache>
            </c:strRef>
          </c:tx>
          <c:spPr>
            <a:solidFill>
              <a:srgbClr val="FFFFCC"/>
            </a:solidFill>
            <a:ln w="10223">
              <a:solidFill>
                <a:srgbClr val="000000"/>
              </a:solidFill>
              <a:prstDash val="solid"/>
            </a:ln>
          </c:spPr>
          <c:dPt>
            <c:idx val="0"/>
            <c:bubble3D val="0"/>
            <c:spPr>
              <a:solidFill>
                <a:srgbClr val="9999FF"/>
              </a:solidFill>
              <a:ln w="10223">
                <a:solidFill>
                  <a:srgbClr val="000000"/>
                </a:solidFill>
                <a:prstDash val="solid"/>
              </a:ln>
            </c:spPr>
            <c:extLst>
              <c:ext xmlns:c16="http://schemas.microsoft.com/office/drawing/2014/chart" uri="{C3380CC4-5D6E-409C-BE32-E72D297353CC}">
                <c16:uniqueId val="{0000000D-403F-4DD5-B47E-0AC7CC493483}"/>
              </c:ext>
            </c:extLst>
          </c:dPt>
          <c:dPt>
            <c:idx val="1"/>
            <c:bubble3D val="0"/>
            <c:spPr>
              <a:solidFill>
                <a:srgbClr val="993366"/>
              </a:solidFill>
              <a:ln w="10223">
                <a:solidFill>
                  <a:srgbClr val="000000"/>
                </a:solidFill>
                <a:prstDash val="solid"/>
              </a:ln>
            </c:spPr>
            <c:extLst>
              <c:ext xmlns:c16="http://schemas.microsoft.com/office/drawing/2014/chart" uri="{C3380CC4-5D6E-409C-BE32-E72D297353CC}">
                <c16:uniqueId val="{0000000F-403F-4DD5-B47E-0AC7CC493483}"/>
              </c:ext>
            </c:extLst>
          </c:dPt>
          <c:dPt>
            <c:idx val="2"/>
            <c:bubble3D val="0"/>
            <c:extLst>
              <c:ext xmlns:c16="http://schemas.microsoft.com/office/drawing/2014/chart" uri="{C3380CC4-5D6E-409C-BE32-E72D297353CC}">
                <c16:uniqueId val="{00000010-403F-4DD5-B47E-0AC7CC493483}"/>
              </c:ext>
            </c:extLst>
          </c:dPt>
          <c:dLbls>
            <c:numFmt formatCode="0%" sourceLinked="0"/>
            <c:spPr>
              <a:noFill/>
              <a:ln w="20446">
                <a:noFill/>
              </a:ln>
            </c:spPr>
            <c:txPr>
              <a:bodyPr wrap="square" lIns="38100" tIns="19050" rIns="38100" bIns="19050" anchor="ctr">
                <a:spAutoFit/>
              </a:bodyPr>
              <a:lstStyle/>
              <a:p>
                <a:pPr>
                  <a:defRPr sz="926" b="1"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prekės</c:v>
                </c:pt>
                <c:pt idx="1">
                  <c:v>Paslaugos</c:v>
                </c:pt>
                <c:pt idx="2">
                  <c:v>Darbai</c:v>
                </c:pt>
              </c:strCache>
            </c:strRef>
          </c:cat>
          <c:val>
            <c:numRef>
              <c:f>Sheet1!$B$4:$D$4</c:f>
              <c:numCache>
                <c:formatCode>General</c:formatCode>
                <c:ptCount val="3"/>
              </c:numCache>
            </c:numRef>
          </c:val>
          <c:extLst>
            <c:ext xmlns:c16="http://schemas.microsoft.com/office/drawing/2014/chart" uri="{C3380CC4-5D6E-409C-BE32-E72D297353CC}">
              <c16:uniqueId val="{00000011-403F-4DD5-B47E-0AC7CC493483}"/>
            </c:ext>
          </c:extLst>
        </c:ser>
        <c:dLbls>
          <c:showLegendKey val="0"/>
          <c:showVal val="0"/>
          <c:showCatName val="0"/>
          <c:showSerName val="0"/>
          <c:showPercent val="0"/>
          <c:showBubbleSize val="0"/>
          <c:showLeaderLines val="1"/>
        </c:dLbls>
      </c:pie3DChart>
      <c:spPr>
        <a:solidFill>
          <a:srgbClr val="C0C0C0"/>
        </a:solidFill>
        <a:ln w="10223">
          <a:solidFill>
            <a:srgbClr val="808080"/>
          </a:solidFill>
          <a:prstDash val="solid"/>
        </a:ln>
      </c:spPr>
    </c:plotArea>
    <c:legend>
      <c:legendPos val="r"/>
      <c:layout>
        <c:manualLayout>
          <c:xMode val="edge"/>
          <c:yMode val="edge"/>
          <c:x val="0.62191284673101954"/>
          <c:y val="0.45473040929510822"/>
          <c:w val="0.25650927074630137"/>
          <c:h val="0.46009771855441151"/>
        </c:manualLayout>
      </c:layout>
      <c:overlay val="0"/>
      <c:spPr>
        <a:noFill/>
        <a:ln w="2556">
          <a:solidFill>
            <a:srgbClr val="000000"/>
          </a:solidFill>
          <a:prstDash val="solid"/>
        </a:ln>
      </c:spPr>
      <c:txPr>
        <a:bodyPr/>
        <a:lstStyle/>
        <a:p>
          <a:pPr>
            <a:defRPr sz="850" b="1" i="0" u="none" strike="noStrike" baseline="0">
              <a:solidFill>
                <a:srgbClr val="000000"/>
              </a:solidFill>
              <a:latin typeface="Calibri"/>
              <a:ea typeface="Calibri"/>
              <a:cs typeface="Calibri"/>
            </a:defRPr>
          </a:pPr>
          <a:endParaRPr lang="en-US"/>
        </a:p>
      </c:txPr>
    </c:legend>
    <c:plotVisOnly val="1"/>
    <c:dispBlanksAs val="zero"/>
    <c:showDLblsOverMax val="0"/>
  </c:chart>
  <c:spPr>
    <a:noFill/>
    <a:ln>
      <a:noFill/>
    </a:ln>
  </c:spPr>
  <c:txPr>
    <a:bodyPr/>
    <a:lstStyle/>
    <a:p>
      <a:pPr>
        <a:defRPr sz="926" b="1"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0.09751</cdr:x>
      <cdr:y>0.10805</cdr:y>
    </cdr:from>
    <cdr:to>
      <cdr:x>0.29127</cdr:x>
      <cdr:y>0.32071</cdr:y>
    </cdr:to>
    <cdr:sp macro="" textlink="">
      <cdr:nvSpPr>
        <cdr:cNvPr id="2" name="TextBox 1">
          <a:extLst xmlns:a="http://schemas.openxmlformats.org/drawingml/2006/main">
            <a:ext uri="{FF2B5EF4-FFF2-40B4-BE49-F238E27FC236}">
              <a16:creationId xmlns:a16="http://schemas.microsoft.com/office/drawing/2014/main" id="{2F179E19-ACCC-4C15-80BE-C662233715DC}"/>
            </a:ext>
          </a:extLst>
        </cdr:cNvPr>
        <cdr:cNvSpPr txBox="1"/>
      </cdr:nvSpPr>
      <cdr:spPr>
        <a:xfrm xmlns:a="http://schemas.openxmlformats.org/drawingml/2006/main">
          <a:off x="485777" y="215106"/>
          <a:ext cx="965199" cy="4233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400" b="1" dirty="0"/>
            <a:t>2018</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0.26062</cdr:y>
    </cdr:from>
    <cdr:to>
      <cdr:x>0.30886</cdr:x>
      <cdr:y>0.47289</cdr:y>
    </cdr:to>
    <cdr:sp macro="" textlink="">
      <cdr:nvSpPr>
        <cdr:cNvPr id="2" name="TextBox 1">
          <a:extLst xmlns:a="http://schemas.openxmlformats.org/drawingml/2006/main">
            <a:ext uri="{FF2B5EF4-FFF2-40B4-BE49-F238E27FC236}">
              <a16:creationId xmlns:a16="http://schemas.microsoft.com/office/drawing/2014/main" id="{3C970FA9-7E4F-42DC-8EB1-2B4F97A91441}"/>
            </a:ext>
          </a:extLst>
        </cdr:cNvPr>
        <cdr:cNvSpPr txBox="1"/>
      </cdr:nvSpPr>
      <cdr:spPr>
        <a:xfrm xmlns:a="http://schemas.openxmlformats.org/drawingml/2006/main">
          <a:off x="-6485467" y="526276"/>
          <a:ext cx="1422404" cy="4286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400" b="1" dirty="0"/>
            <a:t>2019</a:t>
          </a:r>
          <a:endParaRPr lang="en-US" sz="1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0.07004</cdr:x>
      <cdr:y>0.02354</cdr:y>
    </cdr:from>
    <cdr:to>
      <cdr:x>0.22079</cdr:x>
      <cdr:y>0.20136</cdr:y>
    </cdr:to>
    <cdr:sp macro="" textlink="">
      <cdr:nvSpPr>
        <cdr:cNvPr id="2" name="TextBox 1">
          <a:extLst xmlns:a="http://schemas.openxmlformats.org/drawingml/2006/main">
            <a:ext uri="{FF2B5EF4-FFF2-40B4-BE49-F238E27FC236}">
              <a16:creationId xmlns:a16="http://schemas.microsoft.com/office/drawing/2014/main" id="{5608E408-C206-4607-ACA3-6E62DE04DCC5}"/>
            </a:ext>
          </a:extLst>
        </cdr:cNvPr>
        <cdr:cNvSpPr txBox="1"/>
      </cdr:nvSpPr>
      <cdr:spPr>
        <a:xfrm xmlns:a="http://schemas.openxmlformats.org/drawingml/2006/main">
          <a:off x="322574" y="36871"/>
          <a:ext cx="694220" cy="2784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400" b="1" dirty="0"/>
            <a:t>2020</a:t>
          </a:r>
          <a:endParaRPr lang="en-US" sz="1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0.0423</cdr:x>
      <cdr:y>0.18131</cdr:y>
    </cdr:from>
    <cdr:to>
      <cdr:x>0.18011</cdr:x>
      <cdr:y>0.29095</cdr:y>
    </cdr:to>
    <cdr:sp macro="" textlink="">
      <cdr:nvSpPr>
        <cdr:cNvPr id="2" name="TextBox 1">
          <a:extLst xmlns:a="http://schemas.openxmlformats.org/drawingml/2006/main">
            <a:ext uri="{FF2B5EF4-FFF2-40B4-BE49-F238E27FC236}">
              <a16:creationId xmlns:a16="http://schemas.microsoft.com/office/drawing/2014/main" id="{9F4A661C-201A-48E4-AA3D-E1900D409D1F}"/>
            </a:ext>
          </a:extLst>
        </cdr:cNvPr>
        <cdr:cNvSpPr txBox="1"/>
      </cdr:nvSpPr>
      <cdr:spPr>
        <a:xfrm xmlns:a="http://schemas.openxmlformats.org/drawingml/2006/main">
          <a:off x="201506" y="416328"/>
          <a:ext cx="656517" cy="2517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400" b="1" dirty="0"/>
            <a:t>2021</a:t>
          </a:r>
          <a:r>
            <a:rPr lang="lt-LT" sz="1100" dirty="0"/>
            <a:t> m.</a:t>
          </a:r>
          <a:endParaRPr lang="en-US"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40A33EA-3F98-40F9-E0DD-15448E7FF934}"/>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endParaRPr lang="en-US"/>
          </a:p>
        </p:txBody>
      </p:sp>
      <p:sp>
        <p:nvSpPr>
          <p:cNvPr id="3" name="Antrinis pavadinimas 2">
            <a:extLst>
              <a:ext uri="{FF2B5EF4-FFF2-40B4-BE49-F238E27FC236}">
                <a16:creationId xmlns:a16="http://schemas.microsoft.com/office/drawing/2014/main" id="{7083299A-1BDF-7071-E80A-1C9943413C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a:p>
        </p:txBody>
      </p:sp>
      <p:sp>
        <p:nvSpPr>
          <p:cNvPr id="4" name="Datos vietos rezervavimo ženklas 3">
            <a:extLst>
              <a:ext uri="{FF2B5EF4-FFF2-40B4-BE49-F238E27FC236}">
                <a16:creationId xmlns:a16="http://schemas.microsoft.com/office/drawing/2014/main" id="{4F69CFAE-37B4-352C-F559-87E6AAC0450F}"/>
              </a:ext>
            </a:extLst>
          </p:cNvPr>
          <p:cNvSpPr>
            <a:spLocks noGrp="1"/>
          </p:cNvSpPr>
          <p:nvPr>
            <p:ph type="dt" sz="half" idx="10"/>
          </p:nvPr>
        </p:nvSpPr>
        <p:spPr/>
        <p:txBody>
          <a:bodyPr/>
          <a:lstStyle/>
          <a:p>
            <a:fld id="{E1BF998F-3FFD-448B-8C67-BD37D889BDF9}" type="datetimeFigureOut">
              <a:rPr lang="en-US" smtClean="0"/>
              <a:t>2022-05-05</a:t>
            </a:fld>
            <a:endParaRPr lang="en-US"/>
          </a:p>
        </p:txBody>
      </p:sp>
      <p:sp>
        <p:nvSpPr>
          <p:cNvPr id="5" name="Poraštės vietos rezervavimo ženklas 4">
            <a:extLst>
              <a:ext uri="{FF2B5EF4-FFF2-40B4-BE49-F238E27FC236}">
                <a16:creationId xmlns:a16="http://schemas.microsoft.com/office/drawing/2014/main" id="{DC27E57E-1D29-91C0-18D9-436FA1028544}"/>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3456F5ED-3AC7-45FF-3D1C-F96139E930D9}"/>
              </a:ext>
            </a:extLst>
          </p:cNvPr>
          <p:cNvSpPr>
            <a:spLocks noGrp="1"/>
          </p:cNvSpPr>
          <p:nvPr>
            <p:ph type="sldNum" sz="quarter" idx="12"/>
          </p:nvPr>
        </p:nvSpPr>
        <p:spPr/>
        <p:txBody>
          <a:bodyPr/>
          <a:lstStyle/>
          <a:p>
            <a:fld id="{9B3B4C74-4E8F-4082-9D5C-BC6DE673A9EB}" type="slidenum">
              <a:rPr lang="en-US" smtClean="0"/>
              <a:t>‹#›</a:t>
            </a:fld>
            <a:endParaRPr lang="en-US"/>
          </a:p>
        </p:txBody>
      </p:sp>
    </p:spTree>
    <p:extLst>
      <p:ext uri="{BB962C8B-B14F-4D97-AF65-F5344CB8AC3E}">
        <p14:creationId xmlns:p14="http://schemas.microsoft.com/office/powerpoint/2010/main" val="361771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759D1C7-3C18-5099-3CA2-DACF0AFBE09D}"/>
              </a:ext>
            </a:extLst>
          </p:cNvPr>
          <p:cNvSpPr>
            <a:spLocks noGrp="1"/>
          </p:cNvSpPr>
          <p:nvPr>
            <p:ph type="title"/>
          </p:nvPr>
        </p:nvSpPr>
        <p:spPr/>
        <p:txBody>
          <a:bodyPr/>
          <a:lstStyle/>
          <a:p>
            <a:r>
              <a:rPr lang="lt-LT"/>
              <a:t>Spustelėję redaguokite stilių</a:t>
            </a:r>
            <a:endParaRPr lang="en-US"/>
          </a:p>
        </p:txBody>
      </p:sp>
      <p:sp>
        <p:nvSpPr>
          <p:cNvPr id="3" name="Vertikalaus teksto vietos rezervavimo ženklas 2">
            <a:extLst>
              <a:ext uri="{FF2B5EF4-FFF2-40B4-BE49-F238E27FC236}">
                <a16:creationId xmlns:a16="http://schemas.microsoft.com/office/drawing/2014/main" id="{1B60C333-46F7-1A54-7700-3DF0F22B40E5}"/>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8C95FFA7-DD4C-843C-C8D8-28ED87DC74B0}"/>
              </a:ext>
            </a:extLst>
          </p:cNvPr>
          <p:cNvSpPr>
            <a:spLocks noGrp="1"/>
          </p:cNvSpPr>
          <p:nvPr>
            <p:ph type="dt" sz="half" idx="10"/>
          </p:nvPr>
        </p:nvSpPr>
        <p:spPr/>
        <p:txBody>
          <a:bodyPr/>
          <a:lstStyle/>
          <a:p>
            <a:fld id="{E1BF998F-3FFD-448B-8C67-BD37D889BDF9}" type="datetimeFigureOut">
              <a:rPr lang="en-US" smtClean="0"/>
              <a:t>2022-05-05</a:t>
            </a:fld>
            <a:endParaRPr lang="en-US"/>
          </a:p>
        </p:txBody>
      </p:sp>
      <p:sp>
        <p:nvSpPr>
          <p:cNvPr id="5" name="Poraštės vietos rezervavimo ženklas 4">
            <a:extLst>
              <a:ext uri="{FF2B5EF4-FFF2-40B4-BE49-F238E27FC236}">
                <a16:creationId xmlns:a16="http://schemas.microsoft.com/office/drawing/2014/main" id="{4711C08C-40AB-09A2-10E2-05200B430D8F}"/>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269F03C3-66BD-23B5-1873-F0CD695220A4}"/>
              </a:ext>
            </a:extLst>
          </p:cNvPr>
          <p:cNvSpPr>
            <a:spLocks noGrp="1"/>
          </p:cNvSpPr>
          <p:nvPr>
            <p:ph type="sldNum" sz="quarter" idx="12"/>
          </p:nvPr>
        </p:nvSpPr>
        <p:spPr/>
        <p:txBody>
          <a:bodyPr/>
          <a:lstStyle/>
          <a:p>
            <a:fld id="{9B3B4C74-4E8F-4082-9D5C-BC6DE673A9EB}" type="slidenum">
              <a:rPr lang="en-US" smtClean="0"/>
              <a:t>‹#›</a:t>
            </a:fld>
            <a:endParaRPr lang="en-US"/>
          </a:p>
        </p:txBody>
      </p:sp>
    </p:spTree>
    <p:extLst>
      <p:ext uri="{BB962C8B-B14F-4D97-AF65-F5344CB8AC3E}">
        <p14:creationId xmlns:p14="http://schemas.microsoft.com/office/powerpoint/2010/main" val="169324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7FFEA1E1-E76E-8C5A-28C8-22DB02750937}"/>
              </a:ext>
            </a:extLst>
          </p:cNvPr>
          <p:cNvSpPr>
            <a:spLocks noGrp="1"/>
          </p:cNvSpPr>
          <p:nvPr>
            <p:ph type="title" orient="vert"/>
          </p:nvPr>
        </p:nvSpPr>
        <p:spPr>
          <a:xfrm>
            <a:off x="8724900" y="365125"/>
            <a:ext cx="2628900" cy="5811838"/>
          </a:xfrm>
        </p:spPr>
        <p:txBody>
          <a:bodyPr vert="eaVert"/>
          <a:lstStyle/>
          <a:p>
            <a:r>
              <a:rPr lang="lt-LT"/>
              <a:t>Spustelėję redaguokite stilių</a:t>
            </a:r>
            <a:endParaRPr lang="en-US"/>
          </a:p>
        </p:txBody>
      </p:sp>
      <p:sp>
        <p:nvSpPr>
          <p:cNvPr id="3" name="Vertikalaus teksto vietos rezervavimo ženklas 2">
            <a:extLst>
              <a:ext uri="{FF2B5EF4-FFF2-40B4-BE49-F238E27FC236}">
                <a16:creationId xmlns:a16="http://schemas.microsoft.com/office/drawing/2014/main" id="{A1D13424-39B0-CC14-8F66-BE73F2529349}"/>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038C5077-FAD2-7908-B89C-6DB1CC1CFDC0}"/>
              </a:ext>
            </a:extLst>
          </p:cNvPr>
          <p:cNvSpPr>
            <a:spLocks noGrp="1"/>
          </p:cNvSpPr>
          <p:nvPr>
            <p:ph type="dt" sz="half" idx="10"/>
          </p:nvPr>
        </p:nvSpPr>
        <p:spPr/>
        <p:txBody>
          <a:bodyPr/>
          <a:lstStyle/>
          <a:p>
            <a:fld id="{E1BF998F-3FFD-448B-8C67-BD37D889BDF9}" type="datetimeFigureOut">
              <a:rPr lang="en-US" smtClean="0"/>
              <a:t>2022-05-05</a:t>
            </a:fld>
            <a:endParaRPr lang="en-US"/>
          </a:p>
        </p:txBody>
      </p:sp>
      <p:sp>
        <p:nvSpPr>
          <p:cNvPr id="5" name="Poraštės vietos rezervavimo ženklas 4">
            <a:extLst>
              <a:ext uri="{FF2B5EF4-FFF2-40B4-BE49-F238E27FC236}">
                <a16:creationId xmlns:a16="http://schemas.microsoft.com/office/drawing/2014/main" id="{B9FC8493-C912-DBB8-D531-D80BA30EC36B}"/>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21FB2BDA-06FC-7C95-020B-F6DF41A7F5E5}"/>
              </a:ext>
            </a:extLst>
          </p:cNvPr>
          <p:cNvSpPr>
            <a:spLocks noGrp="1"/>
          </p:cNvSpPr>
          <p:nvPr>
            <p:ph type="sldNum" sz="quarter" idx="12"/>
          </p:nvPr>
        </p:nvSpPr>
        <p:spPr/>
        <p:txBody>
          <a:bodyPr/>
          <a:lstStyle/>
          <a:p>
            <a:fld id="{9B3B4C74-4E8F-4082-9D5C-BC6DE673A9EB}" type="slidenum">
              <a:rPr lang="en-US" smtClean="0"/>
              <a:t>‹#›</a:t>
            </a:fld>
            <a:endParaRPr lang="en-US"/>
          </a:p>
        </p:txBody>
      </p:sp>
    </p:spTree>
    <p:extLst>
      <p:ext uri="{BB962C8B-B14F-4D97-AF65-F5344CB8AC3E}">
        <p14:creationId xmlns:p14="http://schemas.microsoft.com/office/powerpoint/2010/main" val="893837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Pavadinimas, tekst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FF8CEFB-645A-4DAB-810C-05BB522D02DA}"/>
              </a:ext>
            </a:extLst>
          </p:cNvPr>
          <p:cNvSpPr>
            <a:spLocks noGrp="1"/>
          </p:cNvSpPr>
          <p:nvPr>
            <p:ph type="title"/>
          </p:nvPr>
        </p:nvSpPr>
        <p:spPr>
          <a:xfrm>
            <a:off x="609600" y="274638"/>
            <a:ext cx="10972800" cy="1143000"/>
          </a:xfrm>
        </p:spPr>
        <p:txBody>
          <a:body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A515AFBD-D521-44D5-83A5-818B17ABACB8}"/>
              </a:ext>
            </a:extLst>
          </p:cNvPr>
          <p:cNvSpPr>
            <a:spLocks noGrp="1"/>
          </p:cNvSpPr>
          <p:nvPr>
            <p:ph type="body" sz="half" idx="1"/>
          </p:nvPr>
        </p:nvSpPr>
        <p:spPr>
          <a:xfrm>
            <a:off x="609600" y="1600201"/>
            <a:ext cx="5384800" cy="4525963"/>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urinio vietos rezervavimo ženklas 3">
            <a:extLst>
              <a:ext uri="{FF2B5EF4-FFF2-40B4-BE49-F238E27FC236}">
                <a16:creationId xmlns:a16="http://schemas.microsoft.com/office/drawing/2014/main" id="{25FC44BC-C39D-4205-885E-97AF8F91AA0B}"/>
              </a:ext>
            </a:extLst>
          </p:cNvPr>
          <p:cNvSpPr>
            <a:spLocks noGrp="1"/>
          </p:cNvSpPr>
          <p:nvPr>
            <p:ph sz="half" idx="2"/>
          </p:nvPr>
        </p:nvSpPr>
        <p:spPr>
          <a:xfrm>
            <a:off x="6197600" y="1600201"/>
            <a:ext cx="5384800" cy="4525963"/>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Datos vietos rezervavimo ženklas 4">
            <a:extLst>
              <a:ext uri="{FF2B5EF4-FFF2-40B4-BE49-F238E27FC236}">
                <a16:creationId xmlns:a16="http://schemas.microsoft.com/office/drawing/2014/main" id="{916C027D-F41F-460D-9A34-F9BE0BE9DE83}"/>
              </a:ext>
            </a:extLst>
          </p:cNvPr>
          <p:cNvSpPr>
            <a:spLocks noGrp="1"/>
          </p:cNvSpPr>
          <p:nvPr>
            <p:ph type="dt" sz="half" idx="10"/>
          </p:nvPr>
        </p:nvSpPr>
        <p:spPr>
          <a:xfrm>
            <a:off x="609600" y="6245225"/>
            <a:ext cx="2844800" cy="476250"/>
          </a:xfrm>
        </p:spPr>
        <p:txBody>
          <a:bodyPr/>
          <a:lstStyle>
            <a:lvl1pPr>
              <a:defRPr/>
            </a:lvl1pPr>
          </a:lstStyle>
          <a:p>
            <a:fld id="{608F887F-E2FD-4319-8EC3-BF43D55CB55F}" type="datetime1">
              <a:rPr lang="en-US" altLang="en-US" smtClean="0"/>
              <a:t>2022-05-05</a:t>
            </a:fld>
            <a:endParaRPr lang="lt-LT" altLang="en-US"/>
          </a:p>
        </p:txBody>
      </p:sp>
      <p:sp>
        <p:nvSpPr>
          <p:cNvPr id="6" name="Poraštės vietos rezervavimo ženklas 5">
            <a:extLst>
              <a:ext uri="{FF2B5EF4-FFF2-40B4-BE49-F238E27FC236}">
                <a16:creationId xmlns:a16="http://schemas.microsoft.com/office/drawing/2014/main" id="{F1E103C1-F87C-4555-A8B5-B0B67C8E1922}"/>
              </a:ext>
            </a:extLst>
          </p:cNvPr>
          <p:cNvSpPr>
            <a:spLocks noGrp="1"/>
          </p:cNvSpPr>
          <p:nvPr>
            <p:ph type="ftr" sz="quarter" idx="11"/>
          </p:nvPr>
        </p:nvSpPr>
        <p:spPr>
          <a:xfrm>
            <a:off x="4165600" y="6245225"/>
            <a:ext cx="3860800" cy="476250"/>
          </a:xfrm>
        </p:spPr>
        <p:txBody>
          <a:bodyPr/>
          <a:lstStyle>
            <a:lvl1pPr>
              <a:defRPr/>
            </a:lvl1pPr>
          </a:lstStyle>
          <a:p>
            <a:endParaRPr lang="lt-LT" altLang="en-US"/>
          </a:p>
        </p:txBody>
      </p:sp>
      <p:sp>
        <p:nvSpPr>
          <p:cNvPr id="7" name="Skaidrės numerio vietos rezervavimo ženklas 6">
            <a:extLst>
              <a:ext uri="{FF2B5EF4-FFF2-40B4-BE49-F238E27FC236}">
                <a16:creationId xmlns:a16="http://schemas.microsoft.com/office/drawing/2014/main" id="{29AF6051-EC5B-4967-A456-A73D4BD6A7BE}"/>
              </a:ext>
            </a:extLst>
          </p:cNvPr>
          <p:cNvSpPr>
            <a:spLocks noGrp="1"/>
          </p:cNvSpPr>
          <p:nvPr>
            <p:ph type="sldNum" sz="quarter" idx="12"/>
          </p:nvPr>
        </p:nvSpPr>
        <p:spPr>
          <a:xfrm>
            <a:off x="8737600" y="6245225"/>
            <a:ext cx="2844800" cy="476250"/>
          </a:xfrm>
        </p:spPr>
        <p:txBody>
          <a:bodyPr/>
          <a:lstStyle>
            <a:lvl1pPr>
              <a:defRPr/>
            </a:lvl1pPr>
          </a:lstStyle>
          <a:p>
            <a:fld id="{E3A7D988-F51D-48FE-AD54-1642F1D82C6A}" type="slidenum">
              <a:rPr lang="lt-LT" altLang="en-US"/>
              <a:pPr/>
              <a:t>‹#›</a:t>
            </a:fld>
            <a:endParaRPr lang="lt-LT" altLang="en-US"/>
          </a:p>
        </p:txBody>
      </p:sp>
    </p:spTree>
    <p:extLst>
      <p:ext uri="{BB962C8B-B14F-4D97-AF65-F5344CB8AC3E}">
        <p14:creationId xmlns:p14="http://schemas.microsoft.com/office/powerpoint/2010/main" val="1047558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A40E651-C982-46EB-A397-D9C68931208C}"/>
              </a:ext>
            </a:extLst>
          </p:cNvPr>
          <p:cNvSpPr>
            <a:spLocks noGrp="1"/>
          </p:cNvSpPr>
          <p:nvPr>
            <p:ph type="title"/>
          </p:nvPr>
        </p:nvSpPr>
        <p:spPr>
          <a:xfrm>
            <a:off x="609600" y="274638"/>
            <a:ext cx="10972800" cy="1143000"/>
          </a:xfrm>
        </p:spPr>
        <p:txBody>
          <a:bodyPr/>
          <a:lstStyle/>
          <a:p>
            <a:r>
              <a:rPr lang="lt-LT"/>
              <a:t>Spustelėję redaguokite stilių</a:t>
            </a:r>
            <a:endParaRPr lang="en-US"/>
          </a:p>
        </p:txBody>
      </p:sp>
      <p:sp>
        <p:nvSpPr>
          <p:cNvPr id="3" name="Lentelės vietos rezervavimo ženklas 2">
            <a:extLst>
              <a:ext uri="{FF2B5EF4-FFF2-40B4-BE49-F238E27FC236}">
                <a16:creationId xmlns:a16="http://schemas.microsoft.com/office/drawing/2014/main" id="{9809B068-EF11-40E2-8677-3572EE6FC4ED}"/>
              </a:ext>
            </a:extLst>
          </p:cNvPr>
          <p:cNvSpPr>
            <a:spLocks noGrp="1"/>
          </p:cNvSpPr>
          <p:nvPr>
            <p:ph type="tbl" idx="1"/>
          </p:nvPr>
        </p:nvSpPr>
        <p:spPr>
          <a:xfrm>
            <a:off x="609600" y="1600201"/>
            <a:ext cx="10972800" cy="4525963"/>
          </a:xfrm>
        </p:spPr>
        <p:txBody>
          <a:bodyPr/>
          <a:lstStyle/>
          <a:p>
            <a:endParaRPr lang="en-US"/>
          </a:p>
        </p:txBody>
      </p:sp>
      <p:sp>
        <p:nvSpPr>
          <p:cNvPr id="4" name="Datos vietos rezervavimo ženklas 3">
            <a:extLst>
              <a:ext uri="{FF2B5EF4-FFF2-40B4-BE49-F238E27FC236}">
                <a16:creationId xmlns:a16="http://schemas.microsoft.com/office/drawing/2014/main" id="{CD592DD6-CF97-48B0-A6A2-D1BA98D2C8C7}"/>
              </a:ext>
            </a:extLst>
          </p:cNvPr>
          <p:cNvSpPr>
            <a:spLocks noGrp="1"/>
          </p:cNvSpPr>
          <p:nvPr>
            <p:ph type="dt" sz="half" idx="10"/>
          </p:nvPr>
        </p:nvSpPr>
        <p:spPr>
          <a:xfrm>
            <a:off x="609600" y="6245225"/>
            <a:ext cx="2844800" cy="476250"/>
          </a:xfrm>
        </p:spPr>
        <p:txBody>
          <a:bodyPr/>
          <a:lstStyle>
            <a:lvl1pPr>
              <a:defRPr/>
            </a:lvl1pPr>
          </a:lstStyle>
          <a:p>
            <a:fld id="{683D6DC4-D3F5-4F20-B846-4AC66794BB6F}" type="datetime1">
              <a:rPr lang="en-US" altLang="en-US" smtClean="0"/>
              <a:t>2022-05-05</a:t>
            </a:fld>
            <a:endParaRPr lang="lt-LT" altLang="en-US"/>
          </a:p>
        </p:txBody>
      </p:sp>
      <p:sp>
        <p:nvSpPr>
          <p:cNvPr id="5" name="Poraštės vietos rezervavimo ženklas 4">
            <a:extLst>
              <a:ext uri="{FF2B5EF4-FFF2-40B4-BE49-F238E27FC236}">
                <a16:creationId xmlns:a16="http://schemas.microsoft.com/office/drawing/2014/main" id="{EC35F9F9-87FB-4E17-B831-AB69E9A603E2}"/>
              </a:ext>
            </a:extLst>
          </p:cNvPr>
          <p:cNvSpPr>
            <a:spLocks noGrp="1"/>
          </p:cNvSpPr>
          <p:nvPr>
            <p:ph type="ftr" sz="quarter" idx="11"/>
          </p:nvPr>
        </p:nvSpPr>
        <p:spPr>
          <a:xfrm>
            <a:off x="4165600" y="6245225"/>
            <a:ext cx="3860800" cy="476250"/>
          </a:xfrm>
        </p:spPr>
        <p:txBody>
          <a:bodyPr/>
          <a:lstStyle>
            <a:lvl1pPr>
              <a:defRPr/>
            </a:lvl1pPr>
          </a:lstStyle>
          <a:p>
            <a:endParaRPr lang="lt-LT" altLang="en-US"/>
          </a:p>
        </p:txBody>
      </p:sp>
      <p:sp>
        <p:nvSpPr>
          <p:cNvPr id="6" name="Skaidrės numerio vietos rezervavimo ženklas 5">
            <a:extLst>
              <a:ext uri="{FF2B5EF4-FFF2-40B4-BE49-F238E27FC236}">
                <a16:creationId xmlns:a16="http://schemas.microsoft.com/office/drawing/2014/main" id="{765B38C8-80E4-495B-A2F7-35751AC8120F}"/>
              </a:ext>
            </a:extLst>
          </p:cNvPr>
          <p:cNvSpPr>
            <a:spLocks noGrp="1"/>
          </p:cNvSpPr>
          <p:nvPr>
            <p:ph type="sldNum" sz="quarter" idx="12"/>
          </p:nvPr>
        </p:nvSpPr>
        <p:spPr>
          <a:xfrm>
            <a:off x="8737600" y="6245225"/>
            <a:ext cx="2844800" cy="476250"/>
          </a:xfrm>
        </p:spPr>
        <p:txBody>
          <a:bodyPr/>
          <a:lstStyle>
            <a:lvl1pPr>
              <a:defRPr/>
            </a:lvl1pPr>
          </a:lstStyle>
          <a:p>
            <a:fld id="{1BD341EA-33EF-4039-BB28-6DE1CBF9FA3D}" type="slidenum">
              <a:rPr lang="lt-LT" altLang="en-US"/>
              <a:pPr/>
              <a:t>‹#›</a:t>
            </a:fld>
            <a:endParaRPr lang="lt-LT" altLang="en-US"/>
          </a:p>
        </p:txBody>
      </p:sp>
    </p:spTree>
    <p:extLst>
      <p:ext uri="{BB962C8B-B14F-4D97-AF65-F5344CB8AC3E}">
        <p14:creationId xmlns:p14="http://schemas.microsoft.com/office/powerpoint/2010/main" val="580390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Pavadinimas ir grafik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84EC21B-349C-4B79-B64E-B627022B6B0B}"/>
              </a:ext>
            </a:extLst>
          </p:cNvPr>
          <p:cNvSpPr>
            <a:spLocks noGrp="1"/>
          </p:cNvSpPr>
          <p:nvPr>
            <p:ph type="title"/>
          </p:nvPr>
        </p:nvSpPr>
        <p:spPr>
          <a:xfrm>
            <a:off x="609600" y="274638"/>
            <a:ext cx="10972800" cy="1143000"/>
          </a:xfrm>
        </p:spPr>
        <p:txBody>
          <a:bodyPr/>
          <a:lstStyle/>
          <a:p>
            <a:r>
              <a:rPr lang="lt-LT"/>
              <a:t>Spustelėję redaguokite stilių</a:t>
            </a:r>
            <a:endParaRPr lang="en-US"/>
          </a:p>
        </p:txBody>
      </p:sp>
      <p:sp>
        <p:nvSpPr>
          <p:cNvPr id="3" name="Diagramos vietos rezervavimo ženklas 2">
            <a:extLst>
              <a:ext uri="{FF2B5EF4-FFF2-40B4-BE49-F238E27FC236}">
                <a16:creationId xmlns:a16="http://schemas.microsoft.com/office/drawing/2014/main" id="{047C1851-AAF4-4473-A4CB-5690804DFB37}"/>
              </a:ext>
            </a:extLst>
          </p:cNvPr>
          <p:cNvSpPr>
            <a:spLocks noGrp="1"/>
          </p:cNvSpPr>
          <p:nvPr>
            <p:ph type="chart" idx="1"/>
          </p:nvPr>
        </p:nvSpPr>
        <p:spPr>
          <a:xfrm>
            <a:off x="609600" y="1600201"/>
            <a:ext cx="10972800" cy="4525963"/>
          </a:xfrm>
        </p:spPr>
        <p:txBody>
          <a:bodyPr/>
          <a:lstStyle/>
          <a:p>
            <a:endParaRPr lang="en-US"/>
          </a:p>
        </p:txBody>
      </p:sp>
      <p:sp>
        <p:nvSpPr>
          <p:cNvPr id="4" name="Datos vietos rezervavimo ženklas 3">
            <a:extLst>
              <a:ext uri="{FF2B5EF4-FFF2-40B4-BE49-F238E27FC236}">
                <a16:creationId xmlns:a16="http://schemas.microsoft.com/office/drawing/2014/main" id="{FA0F4611-9259-4D40-B929-D0548A0345D8}"/>
              </a:ext>
            </a:extLst>
          </p:cNvPr>
          <p:cNvSpPr>
            <a:spLocks noGrp="1"/>
          </p:cNvSpPr>
          <p:nvPr>
            <p:ph type="dt" sz="half" idx="10"/>
          </p:nvPr>
        </p:nvSpPr>
        <p:spPr>
          <a:xfrm>
            <a:off x="609600" y="6245225"/>
            <a:ext cx="2844800" cy="476250"/>
          </a:xfrm>
        </p:spPr>
        <p:txBody>
          <a:bodyPr/>
          <a:lstStyle>
            <a:lvl1pPr>
              <a:defRPr/>
            </a:lvl1pPr>
          </a:lstStyle>
          <a:p>
            <a:fld id="{55B6710B-D996-4B84-84B1-D78374C60C24}" type="datetime1">
              <a:rPr lang="en-US" altLang="en-US" smtClean="0"/>
              <a:t>2022-05-05</a:t>
            </a:fld>
            <a:endParaRPr lang="lt-LT" altLang="en-US"/>
          </a:p>
        </p:txBody>
      </p:sp>
      <p:sp>
        <p:nvSpPr>
          <p:cNvPr id="5" name="Poraštės vietos rezervavimo ženklas 4">
            <a:extLst>
              <a:ext uri="{FF2B5EF4-FFF2-40B4-BE49-F238E27FC236}">
                <a16:creationId xmlns:a16="http://schemas.microsoft.com/office/drawing/2014/main" id="{7999AF1D-79BF-493E-B843-AA0A5FC86772}"/>
              </a:ext>
            </a:extLst>
          </p:cNvPr>
          <p:cNvSpPr>
            <a:spLocks noGrp="1"/>
          </p:cNvSpPr>
          <p:nvPr>
            <p:ph type="ftr" sz="quarter" idx="11"/>
          </p:nvPr>
        </p:nvSpPr>
        <p:spPr>
          <a:xfrm>
            <a:off x="4165600" y="6245225"/>
            <a:ext cx="3860800" cy="476250"/>
          </a:xfrm>
        </p:spPr>
        <p:txBody>
          <a:bodyPr/>
          <a:lstStyle>
            <a:lvl1pPr>
              <a:defRPr/>
            </a:lvl1pPr>
          </a:lstStyle>
          <a:p>
            <a:endParaRPr lang="lt-LT" altLang="en-US"/>
          </a:p>
        </p:txBody>
      </p:sp>
      <p:sp>
        <p:nvSpPr>
          <p:cNvPr id="6" name="Skaidrės numerio vietos rezervavimo ženklas 5">
            <a:extLst>
              <a:ext uri="{FF2B5EF4-FFF2-40B4-BE49-F238E27FC236}">
                <a16:creationId xmlns:a16="http://schemas.microsoft.com/office/drawing/2014/main" id="{A4F11FE3-CC47-4305-B2C2-DE8E0E77EFE0}"/>
              </a:ext>
            </a:extLst>
          </p:cNvPr>
          <p:cNvSpPr>
            <a:spLocks noGrp="1"/>
          </p:cNvSpPr>
          <p:nvPr>
            <p:ph type="sldNum" sz="quarter" idx="12"/>
          </p:nvPr>
        </p:nvSpPr>
        <p:spPr>
          <a:xfrm>
            <a:off x="8737600" y="6245225"/>
            <a:ext cx="2844800" cy="476250"/>
          </a:xfrm>
        </p:spPr>
        <p:txBody>
          <a:bodyPr/>
          <a:lstStyle>
            <a:lvl1pPr>
              <a:defRPr/>
            </a:lvl1pPr>
          </a:lstStyle>
          <a:p>
            <a:fld id="{DF65CC29-911B-4706-9448-D8E970B67A97}" type="slidenum">
              <a:rPr lang="lt-LT" altLang="en-US"/>
              <a:pPr/>
              <a:t>‹#›</a:t>
            </a:fld>
            <a:endParaRPr lang="lt-LT" altLang="en-US"/>
          </a:p>
        </p:txBody>
      </p:sp>
    </p:spTree>
    <p:extLst>
      <p:ext uri="{BB962C8B-B14F-4D97-AF65-F5344CB8AC3E}">
        <p14:creationId xmlns:p14="http://schemas.microsoft.com/office/powerpoint/2010/main" val="184932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46B55EE-C91F-18F4-1083-78A8EAD45AD9}"/>
              </a:ext>
            </a:extLst>
          </p:cNvPr>
          <p:cNvSpPr>
            <a:spLocks noGrp="1"/>
          </p:cNvSpPr>
          <p:nvPr>
            <p:ph type="title"/>
          </p:nvPr>
        </p:nvSpPr>
        <p:spPr/>
        <p:txBody>
          <a:body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1383C3B6-7D58-51FB-6813-B56CA665FF0A}"/>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C2172EBF-29AF-2FBB-E40B-08E77F880C40}"/>
              </a:ext>
            </a:extLst>
          </p:cNvPr>
          <p:cNvSpPr>
            <a:spLocks noGrp="1"/>
          </p:cNvSpPr>
          <p:nvPr>
            <p:ph type="dt" sz="half" idx="10"/>
          </p:nvPr>
        </p:nvSpPr>
        <p:spPr/>
        <p:txBody>
          <a:bodyPr/>
          <a:lstStyle/>
          <a:p>
            <a:fld id="{E1BF998F-3FFD-448B-8C67-BD37D889BDF9}" type="datetimeFigureOut">
              <a:rPr lang="en-US" smtClean="0"/>
              <a:t>2022-05-05</a:t>
            </a:fld>
            <a:endParaRPr lang="en-US"/>
          </a:p>
        </p:txBody>
      </p:sp>
      <p:sp>
        <p:nvSpPr>
          <p:cNvPr id="5" name="Poraštės vietos rezervavimo ženklas 4">
            <a:extLst>
              <a:ext uri="{FF2B5EF4-FFF2-40B4-BE49-F238E27FC236}">
                <a16:creationId xmlns:a16="http://schemas.microsoft.com/office/drawing/2014/main" id="{9BC41CDF-467B-AE4B-9DAB-FC99FAD6B55E}"/>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930B093D-0BA6-0FFA-1504-5785421A4464}"/>
              </a:ext>
            </a:extLst>
          </p:cNvPr>
          <p:cNvSpPr>
            <a:spLocks noGrp="1"/>
          </p:cNvSpPr>
          <p:nvPr>
            <p:ph type="sldNum" sz="quarter" idx="12"/>
          </p:nvPr>
        </p:nvSpPr>
        <p:spPr/>
        <p:txBody>
          <a:bodyPr/>
          <a:lstStyle/>
          <a:p>
            <a:fld id="{9B3B4C74-4E8F-4082-9D5C-BC6DE673A9EB}" type="slidenum">
              <a:rPr lang="en-US" smtClean="0"/>
              <a:t>‹#›</a:t>
            </a:fld>
            <a:endParaRPr lang="en-US"/>
          </a:p>
        </p:txBody>
      </p:sp>
    </p:spTree>
    <p:extLst>
      <p:ext uri="{BB962C8B-B14F-4D97-AF65-F5344CB8AC3E}">
        <p14:creationId xmlns:p14="http://schemas.microsoft.com/office/powerpoint/2010/main" val="312958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794F5C1-3B9A-2B5C-8B3C-9281F83216BD}"/>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1D63D4B5-96F9-DED5-6C49-D0D12A387E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64193DED-3482-3D67-4E82-8596FE0C4F2C}"/>
              </a:ext>
            </a:extLst>
          </p:cNvPr>
          <p:cNvSpPr>
            <a:spLocks noGrp="1"/>
          </p:cNvSpPr>
          <p:nvPr>
            <p:ph type="dt" sz="half" idx="10"/>
          </p:nvPr>
        </p:nvSpPr>
        <p:spPr/>
        <p:txBody>
          <a:bodyPr/>
          <a:lstStyle/>
          <a:p>
            <a:fld id="{E1BF998F-3FFD-448B-8C67-BD37D889BDF9}" type="datetimeFigureOut">
              <a:rPr lang="en-US" smtClean="0"/>
              <a:t>2022-05-05</a:t>
            </a:fld>
            <a:endParaRPr lang="en-US"/>
          </a:p>
        </p:txBody>
      </p:sp>
      <p:sp>
        <p:nvSpPr>
          <p:cNvPr id="5" name="Poraštės vietos rezervavimo ženklas 4">
            <a:extLst>
              <a:ext uri="{FF2B5EF4-FFF2-40B4-BE49-F238E27FC236}">
                <a16:creationId xmlns:a16="http://schemas.microsoft.com/office/drawing/2014/main" id="{315D8BAF-5FD3-4A47-B326-596A079FDAC5}"/>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47950D2A-217D-AC67-DFAF-7D104C23C6F8}"/>
              </a:ext>
            </a:extLst>
          </p:cNvPr>
          <p:cNvSpPr>
            <a:spLocks noGrp="1"/>
          </p:cNvSpPr>
          <p:nvPr>
            <p:ph type="sldNum" sz="quarter" idx="12"/>
          </p:nvPr>
        </p:nvSpPr>
        <p:spPr/>
        <p:txBody>
          <a:bodyPr/>
          <a:lstStyle/>
          <a:p>
            <a:fld id="{9B3B4C74-4E8F-4082-9D5C-BC6DE673A9EB}" type="slidenum">
              <a:rPr lang="en-US" smtClean="0"/>
              <a:t>‹#›</a:t>
            </a:fld>
            <a:endParaRPr lang="en-US"/>
          </a:p>
        </p:txBody>
      </p:sp>
    </p:spTree>
    <p:extLst>
      <p:ext uri="{BB962C8B-B14F-4D97-AF65-F5344CB8AC3E}">
        <p14:creationId xmlns:p14="http://schemas.microsoft.com/office/powerpoint/2010/main" val="121764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97F2F4B-5121-BD28-0223-931B482C62B9}"/>
              </a:ext>
            </a:extLst>
          </p:cNvPr>
          <p:cNvSpPr>
            <a:spLocks noGrp="1"/>
          </p:cNvSpPr>
          <p:nvPr>
            <p:ph type="title"/>
          </p:nvPr>
        </p:nvSpPr>
        <p:spPr/>
        <p:txBody>
          <a:body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C94694AD-F379-3FF3-6EC4-65A6BF2D59D2}"/>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urinio vietos rezervavimo ženklas 3">
            <a:extLst>
              <a:ext uri="{FF2B5EF4-FFF2-40B4-BE49-F238E27FC236}">
                <a16:creationId xmlns:a16="http://schemas.microsoft.com/office/drawing/2014/main" id="{25681584-F3FF-321C-1256-2A35D96ED062}"/>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Datos vietos rezervavimo ženklas 4">
            <a:extLst>
              <a:ext uri="{FF2B5EF4-FFF2-40B4-BE49-F238E27FC236}">
                <a16:creationId xmlns:a16="http://schemas.microsoft.com/office/drawing/2014/main" id="{78732FFF-1B1A-4E15-944C-0796851F7380}"/>
              </a:ext>
            </a:extLst>
          </p:cNvPr>
          <p:cNvSpPr>
            <a:spLocks noGrp="1"/>
          </p:cNvSpPr>
          <p:nvPr>
            <p:ph type="dt" sz="half" idx="10"/>
          </p:nvPr>
        </p:nvSpPr>
        <p:spPr/>
        <p:txBody>
          <a:bodyPr/>
          <a:lstStyle/>
          <a:p>
            <a:fld id="{E1BF998F-3FFD-448B-8C67-BD37D889BDF9}" type="datetimeFigureOut">
              <a:rPr lang="en-US" smtClean="0"/>
              <a:t>2022-05-05</a:t>
            </a:fld>
            <a:endParaRPr lang="en-US"/>
          </a:p>
        </p:txBody>
      </p:sp>
      <p:sp>
        <p:nvSpPr>
          <p:cNvPr id="6" name="Poraštės vietos rezervavimo ženklas 5">
            <a:extLst>
              <a:ext uri="{FF2B5EF4-FFF2-40B4-BE49-F238E27FC236}">
                <a16:creationId xmlns:a16="http://schemas.microsoft.com/office/drawing/2014/main" id="{BEF266EB-565F-A3D5-A45B-7B2BE0B1C5AF}"/>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9E00EC03-6716-2515-7807-6940AFD463B7}"/>
              </a:ext>
            </a:extLst>
          </p:cNvPr>
          <p:cNvSpPr>
            <a:spLocks noGrp="1"/>
          </p:cNvSpPr>
          <p:nvPr>
            <p:ph type="sldNum" sz="quarter" idx="12"/>
          </p:nvPr>
        </p:nvSpPr>
        <p:spPr/>
        <p:txBody>
          <a:bodyPr/>
          <a:lstStyle/>
          <a:p>
            <a:fld id="{9B3B4C74-4E8F-4082-9D5C-BC6DE673A9EB}" type="slidenum">
              <a:rPr lang="en-US" smtClean="0"/>
              <a:t>‹#›</a:t>
            </a:fld>
            <a:endParaRPr lang="en-US"/>
          </a:p>
        </p:txBody>
      </p:sp>
    </p:spTree>
    <p:extLst>
      <p:ext uri="{BB962C8B-B14F-4D97-AF65-F5344CB8AC3E}">
        <p14:creationId xmlns:p14="http://schemas.microsoft.com/office/powerpoint/2010/main" val="407056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82265B2-D665-F935-213B-AA973270C5B9}"/>
              </a:ext>
            </a:extLst>
          </p:cNvPr>
          <p:cNvSpPr>
            <a:spLocks noGrp="1"/>
          </p:cNvSpPr>
          <p:nvPr>
            <p:ph type="title"/>
          </p:nvPr>
        </p:nvSpPr>
        <p:spPr>
          <a:xfrm>
            <a:off x="839788" y="365125"/>
            <a:ext cx="10515600" cy="1325563"/>
          </a:xfrm>
        </p:spPr>
        <p:txBody>
          <a:body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70C4455B-9D67-0638-2316-26433134F5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98F92CF2-48A9-357E-C876-0B8A9BF706A0}"/>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Teksto vietos rezervavimo ženklas 4">
            <a:extLst>
              <a:ext uri="{FF2B5EF4-FFF2-40B4-BE49-F238E27FC236}">
                <a16:creationId xmlns:a16="http://schemas.microsoft.com/office/drawing/2014/main" id="{CCBBE09F-5F51-F132-D29F-6F8FC49AAC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D4DEA3DD-BF7C-3C96-E339-46E4A12EA8C8}"/>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7" name="Datos vietos rezervavimo ženklas 6">
            <a:extLst>
              <a:ext uri="{FF2B5EF4-FFF2-40B4-BE49-F238E27FC236}">
                <a16:creationId xmlns:a16="http://schemas.microsoft.com/office/drawing/2014/main" id="{5D6A13CA-734C-F007-5E35-4A0EBD1EFFCB}"/>
              </a:ext>
            </a:extLst>
          </p:cNvPr>
          <p:cNvSpPr>
            <a:spLocks noGrp="1"/>
          </p:cNvSpPr>
          <p:nvPr>
            <p:ph type="dt" sz="half" idx="10"/>
          </p:nvPr>
        </p:nvSpPr>
        <p:spPr/>
        <p:txBody>
          <a:bodyPr/>
          <a:lstStyle/>
          <a:p>
            <a:fld id="{E1BF998F-3FFD-448B-8C67-BD37D889BDF9}" type="datetimeFigureOut">
              <a:rPr lang="en-US" smtClean="0"/>
              <a:t>2022-05-05</a:t>
            </a:fld>
            <a:endParaRPr lang="en-US"/>
          </a:p>
        </p:txBody>
      </p:sp>
      <p:sp>
        <p:nvSpPr>
          <p:cNvPr id="8" name="Poraštės vietos rezervavimo ženklas 7">
            <a:extLst>
              <a:ext uri="{FF2B5EF4-FFF2-40B4-BE49-F238E27FC236}">
                <a16:creationId xmlns:a16="http://schemas.microsoft.com/office/drawing/2014/main" id="{BF52B244-6DBF-313F-C2E9-42096BA84899}"/>
              </a:ext>
            </a:extLst>
          </p:cNvPr>
          <p:cNvSpPr>
            <a:spLocks noGrp="1"/>
          </p:cNvSpPr>
          <p:nvPr>
            <p:ph type="ftr" sz="quarter" idx="11"/>
          </p:nvPr>
        </p:nvSpPr>
        <p:spPr/>
        <p:txBody>
          <a:bodyPr/>
          <a:lstStyle/>
          <a:p>
            <a:endParaRPr lang="en-US"/>
          </a:p>
        </p:txBody>
      </p:sp>
      <p:sp>
        <p:nvSpPr>
          <p:cNvPr id="9" name="Skaidrės numerio vietos rezervavimo ženklas 8">
            <a:extLst>
              <a:ext uri="{FF2B5EF4-FFF2-40B4-BE49-F238E27FC236}">
                <a16:creationId xmlns:a16="http://schemas.microsoft.com/office/drawing/2014/main" id="{B4BD5B47-92CA-530A-DD75-FB8BDCCB740E}"/>
              </a:ext>
            </a:extLst>
          </p:cNvPr>
          <p:cNvSpPr>
            <a:spLocks noGrp="1"/>
          </p:cNvSpPr>
          <p:nvPr>
            <p:ph type="sldNum" sz="quarter" idx="12"/>
          </p:nvPr>
        </p:nvSpPr>
        <p:spPr/>
        <p:txBody>
          <a:bodyPr/>
          <a:lstStyle/>
          <a:p>
            <a:fld id="{9B3B4C74-4E8F-4082-9D5C-BC6DE673A9EB}" type="slidenum">
              <a:rPr lang="en-US" smtClean="0"/>
              <a:t>‹#›</a:t>
            </a:fld>
            <a:endParaRPr lang="en-US"/>
          </a:p>
        </p:txBody>
      </p:sp>
    </p:spTree>
    <p:extLst>
      <p:ext uri="{BB962C8B-B14F-4D97-AF65-F5344CB8AC3E}">
        <p14:creationId xmlns:p14="http://schemas.microsoft.com/office/powerpoint/2010/main" val="118587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025EA47-D90A-FD80-6C4E-50F3E295660C}"/>
              </a:ext>
            </a:extLst>
          </p:cNvPr>
          <p:cNvSpPr>
            <a:spLocks noGrp="1"/>
          </p:cNvSpPr>
          <p:nvPr>
            <p:ph type="title"/>
          </p:nvPr>
        </p:nvSpPr>
        <p:spPr/>
        <p:txBody>
          <a:bodyPr/>
          <a:lstStyle/>
          <a:p>
            <a:r>
              <a:rPr lang="lt-LT"/>
              <a:t>Spustelėję redaguokite stilių</a:t>
            </a:r>
            <a:endParaRPr lang="en-US"/>
          </a:p>
        </p:txBody>
      </p:sp>
      <p:sp>
        <p:nvSpPr>
          <p:cNvPr id="3" name="Datos vietos rezervavimo ženklas 2">
            <a:extLst>
              <a:ext uri="{FF2B5EF4-FFF2-40B4-BE49-F238E27FC236}">
                <a16:creationId xmlns:a16="http://schemas.microsoft.com/office/drawing/2014/main" id="{BEFFDD49-AF45-F7D3-AC41-029C1E17EB0A}"/>
              </a:ext>
            </a:extLst>
          </p:cNvPr>
          <p:cNvSpPr>
            <a:spLocks noGrp="1"/>
          </p:cNvSpPr>
          <p:nvPr>
            <p:ph type="dt" sz="half" idx="10"/>
          </p:nvPr>
        </p:nvSpPr>
        <p:spPr/>
        <p:txBody>
          <a:bodyPr/>
          <a:lstStyle/>
          <a:p>
            <a:fld id="{E1BF998F-3FFD-448B-8C67-BD37D889BDF9}" type="datetimeFigureOut">
              <a:rPr lang="en-US" smtClean="0"/>
              <a:t>2022-05-05</a:t>
            </a:fld>
            <a:endParaRPr lang="en-US"/>
          </a:p>
        </p:txBody>
      </p:sp>
      <p:sp>
        <p:nvSpPr>
          <p:cNvPr id="4" name="Poraštės vietos rezervavimo ženklas 3">
            <a:extLst>
              <a:ext uri="{FF2B5EF4-FFF2-40B4-BE49-F238E27FC236}">
                <a16:creationId xmlns:a16="http://schemas.microsoft.com/office/drawing/2014/main" id="{10FA9799-7637-98E3-3EC1-19A89D6D4AB6}"/>
              </a:ext>
            </a:extLst>
          </p:cNvPr>
          <p:cNvSpPr>
            <a:spLocks noGrp="1"/>
          </p:cNvSpPr>
          <p:nvPr>
            <p:ph type="ftr" sz="quarter" idx="11"/>
          </p:nvPr>
        </p:nvSpPr>
        <p:spPr/>
        <p:txBody>
          <a:bodyPr/>
          <a:lstStyle/>
          <a:p>
            <a:endParaRPr lang="en-US"/>
          </a:p>
        </p:txBody>
      </p:sp>
      <p:sp>
        <p:nvSpPr>
          <p:cNvPr id="5" name="Skaidrės numerio vietos rezervavimo ženklas 4">
            <a:extLst>
              <a:ext uri="{FF2B5EF4-FFF2-40B4-BE49-F238E27FC236}">
                <a16:creationId xmlns:a16="http://schemas.microsoft.com/office/drawing/2014/main" id="{1A7B7D9F-5E29-8458-A14F-16E149D5A637}"/>
              </a:ext>
            </a:extLst>
          </p:cNvPr>
          <p:cNvSpPr>
            <a:spLocks noGrp="1"/>
          </p:cNvSpPr>
          <p:nvPr>
            <p:ph type="sldNum" sz="quarter" idx="12"/>
          </p:nvPr>
        </p:nvSpPr>
        <p:spPr/>
        <p:txBody>
          <a:bodyPr/>
          <a:lstStyle/>
          <a:p>
            <a:fld id="{9B3B4C74-4E8F-4082-9D5C-BC6DE673A9EB}" type="slidenum">
              <a:rPr lang="en-US" smtClean="0"/>
              <a:t>‹#›</a:t>
            </a:fld>
            <a:endParaRPr lang="en-US"/>
          </a:p>
        </p:txBody>
      </p:sp>
    </p:spTree>
    <p:extLst>
      <p:ext uri="{BB962C8B-B14F-4D97-AF65-F5344CB8AC3E}">
        <p14:creationId xmlns:p14="http://schemas.microsoft.com/office/powerpoint/2010/main" val="241390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8EC5E9CB-A550-5451-7003-221240E7FAA6}"/>
              </a:ext>
            </a:extLst>
          </p:cNvPr>
          <p:cNvSpPr>
            <a:spLocks noGrp="1"/>
          </p:cNvSpPr>
          <p:nvPr>
            <p:ph type="dt" sz="half" idx="10"/>
          </p:nvPr>
        </p:nvSpPr>
        <p:spPr/>
        <p:txBody>
          <a:bodyPr/>
          <a:lstStyle/>
          <a:p>
            <a:fld id="{E1BF998F-3FFD-448B-8C67-BD37D889BDF9}" type="datetimeFigureOut">
              <a:rPr lang="en-US" smtClean="0"/>
              <a:t>2022-05-05</a:t>
            </a:fld>
            <a:endParaRPr lang="en-US"/>
          </a:p>
        </p:txBody>
      </p:sp>
      <p:sp>
        <p:nvSpPr>
          <p:cNvPr id="3" name="Poraštės vietos rezervavimo ženklas 2">
            <a:extLst>
              <a:ext uri="{FF2B5EF4-FFF2-40B4-BE49-F238E27FC236}">
                <a16:creationId xmlns:a16="http://schemas.microsoft.com/office/drawing/2014/main" id="{789AC337-F4E5-D7FB-8B17-56D64867D03E}"/>
              </a:ext>
            </a:extLst>
          </p:cNvPr>
          <p:cNvSpPr>
            <a:spLocks noGrp="1"/>
          </p:cNvSpPr>
          <p:nvPr>
            <p:ph type="ftr" sz="quarter" idx="1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0D7C1C42-6E28-79E1-4415-39147B16C1EA}"/>
              </a:ext>
            </a:extLst>
          </p:cNvPr>
          <p:cNvSpPr>
            <a:spLocks noGrp="1"/>
          </p:cNvSpPr>
          <p:nvPr>
            <p:ph type="sldNum" sz="quarter" idx="12"/>
          </p:nvPr>
        </p:nvSpPr>
        <p:spPr/>
        <p:txBody>
          <a:bodyPr/>
          <a:lstStyle/>
          <a:p>
            <a:fld id="{9B3B4C74-4E8F-4082-9D5C-BC6DE673A9EB}" type="slidenum">
              <a:rPr lang="en-US" smtClean="0"/>
              <a:t>‹#›</a:t>
            </a:fld>
            <a:endParaRPr lang="en-US"/>
          </a:p>
        </p:txBody>
      </p:sp>
    </p:spTree>
    <p:extLst>
      <p:ext uri="{BB962C8B-B14F-4D97-AF65-F5344CB8AC3E}">
        <p14:creationId xmlns:p14="http://schemas.microsoft.com/office/powerpoint/2010/main" val="47356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09B9A84-D99F-EE1B-CCBC-9CE1BA808968}"/>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B8D76249-BCE6-490C-64D5-93F8F90CA4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eksto vietos rezervavimo ženklas 3">
            <a:extLst>
              <a:ext uri="{FF2B5EF4-FFF2-40B4-BE49-F238E27FC236}">
                <a16:creationId xmlns:a16="http://schemas.microsoft.com/office/drawing/2014/main" id="{BCEF33A7-7604-9E10-8B49-445F6A62F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C1998B61-ADF3-E6F3-6C70-3DECD6BCD758}"/>
              </a:ext>
            </a:extLst>
          </p:cNvPr>
          <p:cNvSpPr>
            <a:spLocks noGrp="1"/>
          </p:cNvSpPr>
          <p:nvPr>
            <p:ph type="dt" sz="half" idx="10"/>
          </p:nvPr>
        </p:nvSpPr>
        <p:spPr/>
        <p:txBody>
          <a:bodyPr/>
          <a:lstStyle/>
          <a:p>
            <a:fld id="{E1BF998F-3FFD-448B-8C67-BD37D889BDF9}" type="datetimeFigureOut">
              <a:rPr lang="en-US" smtClean="0"/>
              <a:t>2022-05-05</a:t>
            </a:fld>
            <a:endParaRPr lang="en-US"/>
          </a:p>
        </p:txBody>
      </p:sp>
      <p:sp>
        <p:nvSpPr>
          <p:cNvPr id="6" name="Poraštės vietos rezervavimo ženklas 5">
            <a:extLst>
              <a:ext uri="{FF2B5EF4-FFF2-40B4-BE49-F238E27FC236}">
                <a16:creationId xmlns:a16="http://schemas.microsoft.com/office/drawing/2014/main" id="{4D020009-DDE9-9E0A-336F-D4AAA82116AB}"/>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BB36252E-B0A0-F564-0701-E5A013C0C13B}"/>
              </a:ext>
            </a:extLst>
          </p:cNvPr>
          <p:cNvSpPr>
            <a:spLocks noGrp="1"/>
          </p:cNvSpPr>
          <p:nvPr>
            <p:ph type="sldNum" sz="quarter" idx="12"/>
          </p:nvPr>
        </p:nvSpPr>
        <p:spPr/>
        <p:txBody>
          <a:bodyPr/>
          <a:lstStyle/>
          <a:p>
            <a:fld id="{9B3B4C74-4E8F-4082-9D5C-BC6DE673A9EB}" type="slidenum">
              <a:rPr lang="en-US" smtClean="0"/>
              <a:t>‹#›</a:t>
            </a:fld>
            <a:endParaRPr lang="en-US"/>
          </a:p>
        </p:txBody>
      </p:sp>
    </p:spTree>
    <p:extLst>
      <p:ext uri="{BB962C8B-B14F-4D97-AF65-F5344CB8AC3E}">
        <p14:creationId xmlns:p14="http://schemas.microsoft.com/office/powerpoint/2010/main" val="152548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B926B91-16A5-C280-A76A-990505E0E05A}"/>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a:p>
        </p:txBody>
      </p:sp>
      <p:sp>
        <p:nvSpPr>
          <p:cNvPr id="3" name="Paveikslėlio vietos rezervavimo ženklas 2">
            <a:extLst>
              <a:ext uri="{FF2B5EF4-FFF2-40B4-BE49-F238E27FC236}">
                <a16:creationId xmlns:a16="http://schemas.microsoft.com/office/drawing/2014/main" id="{868C0432-41FE-6048-F8F0-7FE175B29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a:extLst>
              <a:ext uri="{FF2B5EF4-FFF2-40B4-BE49-F238E27FC236}">
                <a16:creationId xmlns:a16="http://schemas.microsoft.com/office/drawing/2014/main" id="{49AB1E5C-6350-4353-058C-DD9343FE0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9B84CCD6-D304-7734-37BC-D497EE24B369}"/>
              </a:ext>
            </a:extLst>
          </p:cNvPr>
          <p:cNvSpPr>
            <a:spLocks noGrp="1"/>
          </p:cNvSpPr>
          <p:nvPr>
            <p:ph type="dt" sz="half" idx="10"/>
          </p:nvPr>
        </p:nvSpPr>
        <p:spPr/>
        <p:txBody>
          <a:bodyPr/>
          <a:lstStyle/>
          <a:p>
            <a:fld id="{E1BF998F-3FFD-448B-8C67-BD37D889BDF9}" type="datetimeFigureOut">
              <a:rPr lang="en-US" smtClean="0"/>
              <a:t>2022-05-05</a:t>
            </a:fld>
            <a:endParaRPr lang="en-US"/>
          </a:p>
        </p:txBody>
      </p:sp>
      <p:sp>
        <p:nvSpPr>
          <p:cNvPr id="6" name="Poraštės vietos rezervavimo ženklas 5">
            <a:extLst>
              <a:ext uri="{FF2B5EF4-FFF2-40B4-BE49-F238E27FC236}">
                <a16:creationId xmlns:a16="http://schemas.microsoft.com/office/drawing/2014/main" id="{ED09D3B1-C852-B7FB-66E5-B403FB37A9B0}"/>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6A8D86C8-6F43-A7C5-79F0-15BC474259A7}"/>
              </a:ext>
            </a:extLst>
          </p:cNvPr>
          <p:cNvSpPr>
            <a:spLocks noGrp="1"/>
          </p:cNvSpPr>
          <p:nvPr>
            <p:ph type="sldNum" sz="quarter" idx="12"/>
          </p:nvPr>
        </p:nvSpPr>
        <p:spPr/>
        <p:txBody>
          <a:bodyPr/>
          <a:lstStyle/>
          <a:p>
            <a:fld id="{9B3B4C74-4E8F-4082-9D5C-BC6DE673A9EB}" type="slidenum">
              <a:rPr lang="en-US" smtClean="0"/>
              <a:t>‹#›</a:t>
            </a:fld>
            <a:endParaRPr lang="en-US"/>
          </a:p>
        </p:txBody>
      </p:sp>
    </p:spTree>
    <p:extLst>
      <p:ext uri="{BB962C8B-B14F-4D97-AF65-F5344CB8AC3E}">
        <p14:creationId xmlns:p14="http://schemas.microsoft.com/office/powerpoint/2010/main" val="283734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889A7AE9-3843-D863-9E84-B4619EAEF0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3FAC6916-C9B5-981A-8A9D-B669756057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9A3241FD-187A-2D0D-BC4F-6CDB6C4BB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F998F-3FFD-448B-8C67-BD37D889BDF9}" type="datetimeFigureOut">
              <a:rPr lang="en-US" smtClean="0"/>
              <a:t>2022-05-05</a:t>
            </a:fld>
            <a:endParaRPr lang="en-US"/>
          </a:p>
        </p:txBody>
      </p:sp>
      <p:sp>
        <p:nvSpPr>
          <p:cNvPr id="5" name="Poraštės vietos rezervavimo ženklas 4">
            <a:extLst>
              <a:ext uri="{FF2B5EF4-FFF2-40B4-BE49-F238E27FC236}">
                <a16:creationId xmlns:a16="http://schemas.microsoft.com/office/drawing/2014/main" id="{CBE870A5-514B-C855-6321-F3D8575069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a:extLst>
              <a:ext uri="{FF2B5EF4-FFF2-40B4-BE49-F238E27FC236}">
                <a16:creationId xmlns:a16="http://schemas.microsoft.com/office/drawing/2014/main" id="{8869D384-3A96-0408-F69F-B611F62FFD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B4C74-4E8F-4082-9D5C-BC6DE673A9EB}" type="slidenum">
              <a:rPr lang="en-US" smtClean="0"/>
              <a:t>‹#›</a:t>
            </a:fld>
            <a:endParaRPr lang="en-US"/>
          </a:p>
        </p:txBody>
      </p:sp>
    </p:spTree>
    <p:extLst>
      <p:ext uri="{BB962C8B-B14F-4D97-AF65-F5344CB8AC3E}">
        <p14:creationId xmlns:p14="http://schemas.microsoft.com/office/powerpoint/2010/main" val="52094988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5" Type="http://schemas.openxmlformats.org/officeDocument/2006/relationships/chart" Target="../charts/chart10.xml"/><Relationship Id="rId4" Type="http://schemas.openxmlformats.org/officeDocument/2006/relationships/chart" Target="../charts/char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8747316-066A-44BA-8711-47410C99DFAB}"/>
              </a:ext>
            </a:extLst>
          </p:cNvPr>
          <p:cNvSpPr>
            <a:spLocks noGrp="1" noChangeArrowheads="1"/>
          </p:cNvSpPr>
          <p:nvPr>
            <p:ph type="subTitle" idx="1"/>
          </p:nvPr>
        </p:nvSpPr>
        <p:spPr>
          <a:xfrm>
            <a:off x="1524000" y="2708276"/>
            <a:ext cx="9144000" cy="3744913"/>
          </a:xfrm>
        </p:spPr>
        <p:txBody>
          <a:bodyPr>
            <a:normAutofit fontScale="92500" lnSpcReduction="10000"/>
          </a:bodyPr>
          <a:lstStyle/>
          <a:p>
            <a:endParaRPr lang="lt-LT" altLang="en-US" sz="2800" dirty="0"/>
          </a:p>
          <a:p>
            <a:endParaRPr lang="lt-LT" altLang="en-US" sz="2800" dirty="0"/>
          </a:p>
          <a:p>
            <a:r>
              <a:rPr lang="lt-LT" altLang="en-US" sz="3000" b="1" dirty="0">
                <a:solidFill>
                  <a:srgbClr val="CC3300"/>
                </a:solidFill>
              </a:rPr>
              <a:t>2021 METŲ</a:t>
            </a:r>
          </a:p>
          <a:p>
            <a:r>
              <a:rPr lang="lt-LT" altLang="en-US" sz="3000" b="1" dirty="0">
                <a:solidFill>
                  <a:srgbClr val="CC3300"/>
                </a:solidFill>
              </a:rPr>
              <a:t>METINĖS VEIKLOS SUVESTINĖ</a:t>
            </a:r>
          </a:p>
          <a:p>
            <a:endParaRPr lang="lt-LT" altLang="en-US" sz="1600" dirty="0">
              <a:solidFill>
                <a:srgbClr val="CC3300"/>
              </a:solidFill>
            </a:endParaRPr>
          </a:p>
          <a:p>
            <a:endParaRPr lang="lt-LT" altLang="en-US" sz="1600" dirty="0">
              <a:solidFill>
                <a:srgbClr val="CC3300"/>
              </a:solidFill>
            </a:endParaRPr>
          </a:p>
          <a:p>
            <a:endParaRPr lang="lt-LT" altLang="en-US" sz="1600" dirty="0">
              <a:solidFill>
                <a:srgbClr val="CC3300"/>
              </a:solidFill>
            </a:endParaRPr>
          </a:p>
          <a:p>
            <a:endParaRPr lang="lt-LT" altLang="en-US" sz="1600" dirty="0">
              <a:solidFill>
                <a:srgbClr val="CC3300"/>
              </a:solidFill>
            </a:endParaRPr>
          </a:p>
          <a:p>
            <a:r>
              <a:rPr lang="lt-LT" altLang="en-US" sz="1600" dirty="0">
                <a:solidFill>
                  <a:srgbClr val="CC3300"/>
                </a:solidFill>
              </a:rPr>
              <a:t>Rokiškis </a:t>
            </a:r>
          </a:p>
          <a:p>
            <a:r>
              <a:rPr lang="lt-LT" altLang="en-US" sz="1600" dirty="0">
                <a:solidFill>
                  <a:srgbClr val="CC3300"/>
                </a:solidFill>
              </a:rPr>
              <a:t>2022 </a:t>
            </a:r>
          </a:p>
        </p:txBody>
      </p:sp>
      <p:pic>
        <p:nvPicPr>
          <p:cNvPr id="3075" name="Picture 3">
            <a:extLst>
              <a:ext uri="{FF2B5EF4-FFF2-40B4-BE49-F238E27FC236}">
                <a16:creationId xmlns:a16="http://schemas.microsoft.com/office/drawing/2014/main" id="{8A769C01-F85B-4345-80D5-331365C19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6" y="765176"/>
            <a:ext cx="5688013" cy="2232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A9B479C-382C-4B73-8B72-1016119FE12B}"/>
              </a:ext>
            </a:extLst>
          </p:cNvPr>
          <p:cNvSpPr>
            <a:spLocks noGrp="1" noChangeArrowheads="1"/>
          </p:cNvSpPr>
          <p:nvPr>
            <p:ph type="title"/>
          </p:nvPr>
        </p:nvSpPr>
        <p:spPr>
          <a:xfrm>
            <a:off x="517689" y="-87362"/>
            <a:ext cx="10515600" cy="1325563"/>
          </a:xfrm>
        </p:spPr>
        <p:txBody>
          <a:bodyPr/>
          <a:lstStyle/>
          <a:p>
            <a:r>
              <a:rPr lang="lt-LT" altLang="en-US" sz="2800" b="1" dirty="0">
                <a:solidFill>
                  <a:srgbClr val="CC3300"/>
                </a:solidFill>
                <a:latin typeface="+mn-lt"/>
              </a:rPr>
              <a:t>Rokiškio PL dalininkai</a:t>
            </a:r>
          </a:p>
        </p:txBody>
      </p:sp>
      <p:sp>
        <p:nvSpPr>
          <p:cNvPr id="10243" name="Rectangle 3">
            <a:extLst>
              <a:ext uri="{FF2B5EF4-FFF2-40B4-BE49-F238E27FC236}">
                <a16:creationId xmlns:a16="http://schemas.microsoft.com/office/drawing/2014/main" id="{8258BE42-48C3-46FD-BEBC-0D45BF3B3AF4}"/>
              </a:ext>
            </a:extLst>
          </p:cNvPr>
          <p:cNvSpPr>
            <a:spLocks noGrp="1" noChangeArrowheads="1"/>
          </p:cNvSpPr>
          <p:nvPr>
            <p:ph idx="1"/>
          </p:nvPr>
        </p:nvSpPr>
        <p:spPr>
          <a:xfrm>
            <a:off x="1406611" y="1327472"/>
            <a:ext cx="10515600" cy="4351338"/>
          </a:xfrm>
        </p:spPr>
        <p:txBody>
          <a:bodyPr>
            <a:normAutofit/>
          </a:bodyPr>
          <a:lstStyle/>
          <a:p>
            <a:pPr marL="609600" indent="-609600">
              <a:buFontTx/>
              <a:buAutoNum type="arabicPeriod"/>
            </a:pPr>
            <a:r>
              <a:rPr lang="lt-LT" altLang="en-US" sz="2000" b="1" dirty="0">
                <a:solidFill>
                  <a:srgbClr val="CC3300"/>
                </a:solidFill>
              </a:rPr>
              <a:t>LR Sveikatos apsaugos ministerija</a:t>
            </a:r>
          </a:p>
          <a:p>
            <a:pPr marL="609600" indent="-609600">
              <a:buNone/>
            </a:pPr>
            <a:r>
              <a:rPr lang="lt-LT" altLang="en-US" sz="2000" dirty="0">
                <a:solidFill>
                  <a:srgbClr val="CC3300"/>
                </a:solidFill>
              </a:rPr>
              <a:t>Įnašai metų pradžioje...................................................... </a:t>
            </a:r>
            <a:r>
              <a:rPr lang="lt-LT" altLang="en-US" sz="2000" dirty="0">
                <a:solidFill>
                  <a:srgbClr val="FF0000"/>
                </a:solidFill>
              </a:rPr>
              <a:t>40167 €</a:t>
            </a:r>
            <a:r>
              <a:rPr lang="lt-LT" altLang="en-US" dirty="0">
                <a:solidFill>
                  <a:srgbClr val="FF0000"/>
                </a:solidFill>
              </a:rPr>
              <a:t> </a:t>
            </a:r>
            <a:endParaRPr lang="lt-LT" altLang="en-US" sz="2000" dirty="0">
              <a:solidFill>
                <a:srgbClr val="FF0000"/>
              </a:solidFill>
            </a:endParaRPr>
          </a:p>
          <a:p>
            <a:pPr marL="609600" indent="-609600">
              <a:buNone/>
            </a:pPr>
            <a:r>
              <a:rPr lang="lt-LT" altLang="en-US" sz="2000" dirty="0">
                <a:solidFill>
                  <a:srgbClr val="FF0000"/>
                </a:solidFill>
              </a:rPr>
              <a:t>Įnašai metų pabaigoje .................................................... 40167 €</a:t>
            </a:r>
          </a:p>
          <a:p>
            <a:pPr marL="609600" indent="-609600">
              <a:buNone/>
            </a:pPr>
            <a:endParaRPr lang="lt-LT" altLang="en-US" sz="2000" dirty="0">
              <a:solidFill>
                <a:srgbClr val="FF0000"/>
              </a:solidFill>
            </a:endParaRPr>
          </a:p>
          <a:p>
            <a:pPr marL="609600" indent="-609600">
              <a:buNone/>
            </a:pPr>
            <a:r>
              <a:rPr lang="lt-LT" altLang="en-US" sz="2000" dirty="0">
                <a:solidFill>
                  <a:srgbClr val="FF0000"/>
                </a:solidFill>
              </a:rPr>
              <a:t>Įstaiga savo veikloje naudojasi turtu pagal panaudos sutartį su LR Sveikatos apsaugos ministerija. Jo vertė yra </a:t>
            </a:r>
            <a:r>
              <a:rPr lang="lt-LT" altLang="en-US" sz="1800" b="1" dirty="0">
                <a:solidFill>
                  <a:srgbClr val="FF3300"/>
                </a:solidFill>
              </a:rPr>
              <a:t>10</a:t>
            </a:r>
            <a:r>
              <a:rPr lang="lt-LT" sz="1800" b="1" dirty="0">
                <a:solidFill>
                  <a:srgbClr val="FF3300"/>
                </a:solidFill>
              </a:rPr>
              <a:t> 175 104,88 €</a:t>
            </a:r>
            <a:r>
              <a:rPr lang="lt-LT" altLang="en-US" sz="2000" dirty="0">
                <a:solidFill>
                  <a:srgbClr val="FF0000"/>
                </a:solidFill>
              </a:rPr>
              <a:t>.</a:t>
            </a:r>
          </a:p>
          <a:p>
            <a:pPr marL="609600" indent="-609600"/>
            <a:endParaRPr lang="lt-LT" altLang="en-US" sz="2000" dirty="0">
              <a:solidFill>
                <a:srgbClr val="FF0000"/>
              </a:solidFill>
            </a:endParaRPr>
          </a:p>
          <a:p>
            <a:pPr marL="0" indent="0">
              <a:buNone/>
            </a:pPr>
            <a:r>
              <a:rPr lang="lt-LT" altLang="en-US" sz="2000" dirty="0">
                <a:solidFill>
                  <a:srgbClr val="FF0000"/>
                </a:solidFill>
              </a:rPr>
              <a:t>Ilgalaikis turtas......................................................... </a:t>
            </a:r>
            <a:r>
              <a:rPr lang="lt-LT" sz="2000" dirty="0">
                <a:solidFill>
                  <a:srgbClr val="FF6600"/>
                </a:solidFill>
              </a:rPr>
              <a:t>10 175 105 </a:t>
            </a:r>
            <a:r>
              <a:rPr lang="lt-LT" altLang="en-US" sz="2000" dirty="0">
                <a:solidFill>
                  <a:srgbClr val="FF6600"/>
                </a:solidFill>
              </a:rPr>
              <a:t>€</a:t>
            </a:r>
          </a:p>
          <a:p>
            <a:pPr marL="0" indent="0">
              <a:buClr>
                <a:srgbClr val="FFEA21"/>
              </a:buClr>
              <a:buNone/>
            </a:pPr>
            <a:r>
              <a:rPr lang="lt-LT" altLang="en-US" sz="2000" dirty="0">
                <a:solidFill>
                  <a:srgbClr val="FF0000"/>
                </a:solidFill>
              </a:rPr>
              <a:t>Trumpalaikis turtas........................................................... </a:t>
            </a:r>
            <a:r>
              <a:rPr lang="lt-LT" altLang="en-US" sz="2000" dirty="0">
                <a:solidFill>
                  <a:srgbClr val="FF6600"/>
                </a:solidFill>
              </a:rPr>
              <a:t>1586 €</a:t>
            </a:r>
          </a:p>
        </p:txBody>
      </p:sp>
      <p:sp>
        <p:nvSpPr>
          <p:cNvPr id="2" name="Skaidrės numerio vietos rezervavimo ženklas 1">
            <a:extLst>
              <a:ext uri="{FF2B5EF4-FFF2-40B4-BE49-F238E27FC236}">
                <a16:creationId xmlns:a16="http://schemas.microsoft.com/office/drawing/2014/main" id="{EAC9CCFD-09A5-4998-AF19-9BCF1EAF9F2E}"/>
              </a:ext>
            </a:extLst>
          </p:cNvPr>
          <p:cNvSpPr>
            <a:spLocks noGrp="1"/>
          </p:cNvSpPr>
          <p:nvPr>
            <p:ph type="sldNum" sz="quarter" idx="12"/>
          </p:nvPr>
        </p:nvSpPr>
        <p:spPr/>
        <p:txBody>
          <a:bodyPr/>
          <a:lstStyle/>
          <a:p>
            <a:fld id="{5ED82A55-6E94-417E-81F2-D5388CFE73D7}"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F02FCD2-7669-426F-B418-6938C03370C2}"/>
              </a:ext>
            </a:extLst>
          </p:cNvPr>
          <p:cNvSpPr>
            <a:spLocks noGrp="1" noChangeArrowheads="1"/>
          </p:cNvSpPr>
          <p:nvPr>
            <p:ph type="title"/>
          </p:nvPr>
        </p:nvSpPr>
        <p:spPr>
          <a:xfrm>
            <a:off x="499716" y="264327"/>
            <a:ext cx="9210938" cy="657225"/>
          </a:xfrm>
        </p:spPr>
        <p:txBody>
          <a:bodyPr/>
          <a:lstStyle/>
          <a:p>
            <a:r>
              <a:rPr lang="lt-LT" altLang="en-US" sz="2800" b="1" dirty="0">
                <a:solidFill>
                  <a:srgbClr val="CC3300"/>
                </a:solidFill>
                <a:latin typeface="+mn-lt"/>
              </a:rPr>
              <a:t>Ligoninės turtas</a:t>
            </a:r>
          </a:p>
        </p:txBody>
      </p:sp>
      <p:sp>
        <p:nvSpPr>
          <p:cNvPr id="11267" name="Rectangle 3">
            <a:extLst>
              <a:ext uri="{FF2B5EF4-FFF2-40B4-BE49-F238E27FC236}">
                <a16:creationId xmlns:a16="http://schemas.microsoft.com/office/drawing/2014/main" id="{61DA9431-181D-4A7B-B900-CF58C0CC2BA4}"/>
              </a:ext>
            </a:extLst>
          </p:cNvPr>
          <p:cNvSpPr>
            <a:spLocks noGrp="1" noChangeArrowheads="1"/>
          </p:cNvSpPr>
          <p:nvPr>
            <p:ph type="body" sz="half" idx="1"/>
          </p:nvPr>
        </p:nvSpPr>
        <p:spPr>
          <a:xfrm>
            <a:off x="2032001" y="1657350"/>
            <a:ext cx="4029075" cy="4465638"/>
          </a:xfrm>
        </p:spPr>
        <p:txBody>
          <a:bodyPr/>
          <a:lstStyle/>
          <a:p>
            <a:pPr>
              <a:buFontTx/>
              <a:buNone/>
            </a:pPr>
            <a:endParaRPr lang="lt-LT" altLang="en-US"/>
          </a:p>
          <a:p>
            <a:pPr>
              <a:buFontTx/>
              <a:buNone/>
            </a:pPr>
            <a:endParaRPr lang="lt-LT" altLang="en-US"/>
          </a:p>
        </p:txBody>
      </p:sp>
      <p:graphicFrame>
        <p:nvGraphicFramePr>
          <p:cNvPr id="5" name="Turinio vietos rezervavimo ženklas 4">
            <a:extLst>
              <a:ext uri="{FF2B5EF4-FFF2-40B4-BE49-F238E27FC236}">
                <a16:creationId xmlns:a16="http://schemas.microsoft.com/office/drawing/2014/main" id="{7BF0CE36-0BBD-493F-BDE7-8A79B6DF3AF0}"/>
              </a:ext>
            </a:extLst>
          </p:cNvPr>
          <p:cNvGraphicFramePr>
            <a:graphicFrameLocks noGrp="1"/>
          </p:cNvGraphicFramePr>
          <p:nvPr>
            <p:ph sz="half" idx="2"/>
          </p:nvPr>
        </p:nvGraphicFramePr>
        <p:xfrm>
          <a:off x="609600" y="1581665"/>
          <a:ext cx="10972795" cy="4748020"/>
        </p:xfrm>
        <a:graphic>
          <a:graphicData uri="http://schemas.openxmlformats.org/drawingml/2006/table">
            <a:tbl>
              <a:tblPr>
                <a:tableStyleId>{5C22544A-7EE6-4342-B048-85BDC9FD1C3A}</a:tableStyleId>
              </a:tblPr>
              <a:tblGrid>
                <a:gridCol w="1882365">
                  <a:extLst>
                    <a:ext uri="{9D8B030D-6E8A-4147-A177-3AD203B41FA5}">
                      <a16:colId xmlns:a16="http://schemas.microsoft.com/office/drawing/2014/main" val="2183760153"/>
                    </a:ext>
                  </a:extLst>
                </a:gridCol>
                <a:gridCol w="1334650">
                  <a:extLst>
                    <a:ext uri="{9D8B030D-6E8A-4147-A177-3AD203B41FA5}">
                      <a16:colId xmlns:a16="http://schemas.microsoft.com/office/drawing/2014/main" val="2972142166"/>
                    </a:ext>
                  </a:extLst>
                </a:gridCol>
                <a:gridCol w="1551156">
                  <a:extLst>
                    <a:ext uri="{9D8B030D-6E8A-4147-A177-3AD203B41FA5}">
                      <a16:colId xmlns:a16="http://schemas.microsoft.com/office/drawing/2014/main" val="221478057"/>
                    </a:ext>
                  </a:extLst>
                </a:gridCol>
                <a:gridCol w="1551156">
                  <a:extLst>
                    <a:ext uri="{9D8B030D-6E8A-4147-A177-3AD203B41FA5}">
                      <a16:colId xmlns:a16="http://schemas.microsoft.com/office/drawing/2014/main" val="251624659"/>
                    </a:ext>
                  </a:extLst>
                </a:gridCol>
                <a:gridCol w="1551156">
                  <a:extLst>
                    <a:ext uri="{9D8B030D-6E8A-4147-A177-3AD203B41FA5}">
                      <a16:colId xmlns:a16="http://schemas.microsoft.com/office/drawing/2014/main" val="3942338838"/>
                    </a:ext>
                  </a:extLst>
                </a:gridCol>
                <a:gridCol w="1551156">
                  <a:extLst>
                    <a:ext uri="{9D8B030D-6E8A-4147-A177-3AD203B41FA5}">
                      <a16:colId xmlns:a16="http://schemas.microsoft.com/office/drawing/2014/main" val="2587524743"/>
                    </a:ext>
                  </a:extLst>
                </a:gridCol>
                <a:gridCol w="1551156">
                  <a:extLst>
                    <a:ext uri="{9D8B030D-6E8A-4147-A177-3AD203B41FA5}">
                      <a16:colId xmlns:a16="http://schemas.microsoft.com/office/drawing/2014/main" val="430444389"/>
                    </a:ext>
                  </a:extLst>
                </a:gridCol>
              </a:tblGrid>
              <a:tr h="977453">
                <a:tc>
                  <a:txBody>
                    <a:bodyPr/>
                    <a:lstStyle/>
                    <a:p>
                      <a:pPr algn="ctr">
                        <a:lnSpc>
                          <a:spcPct val="107000"/>
                        </a:lnSpc>
                        <a:spcAft>
                          <a:spcPts val="800"/>
                        </a:spcAft>
                      </a:pPr>
                      <a:r>
                        <a:rPr lang="lt-LT" sz="2000" b="1" dirty="0">
                          <a:effectLst/>
                        </a:rPr>
                        <a:t>Turtas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2000" b="1" dirty="0">
                          <a:effectLst/>
                        </a:rPr>
                        <a:t>2016 M.</a:t>
                      </a:r>
                      <a:endParaRPr lang="en-US" sz="2000" b="1" dirty="0">
                        <a:effectLst/>
                      </a:endParaRPr>
                    </a:p>
                    <a:p>
                      <a:pPr algn="ctr">
                        <a:lnSpc>
                          <a:spcPct val="107000"/>
                        </a:lnSpc>
                        <a:spcAft>
                          <a:spcPts val="800"/>
                        </a:spcAft>
                      </a:pPr>
                      <a:r>
                        <a:rPr lang="lt-LT" sz="2000" b="1" dirty="0">
                          <a:effectLst/>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2000" b="1" dirty="0">
                          <a:effectLst/>
                        </a:rPr>
                        <a:t>2017 M.</a:t>
                      </a:r>
                      <a:endParaRPr lang="en-US" sz="2000" b="1" dirty="0">
                        <a:effectLst/>
                      </a:endParaRPr>
                    </a:p>
                    <a:p>
                      <a:pPr algn="ctr">
                        <a:lnSpc>
                          <a:spcPct val="107000"/>
                        </a:lnSpc>
                        <a:spcAft>
                          <a:spcPts val="800"/>
                        </a:spcAft>
                      </a:pPr>
                      <a:r>
                        <a:rPr lang="lt-LT" sz="2000" b="1" dirty="0">
                          <a:effectLst/>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2000" b="1" dirty="0">
                          <a:effectLst/>
                        </a:rPr>
                        <a:t>2018 M.</a:t>
                      </a:r>
                      <a:endParaRPr lang="en-US" sz="2000" b="1" dirty="0">
                        <a:effectLst/>
                      </a:endParaRPr>
                    </a:p>
                    <a:p>
                      <a:pPr algn="ctr">
                        <a:lnSpc>
                          <a:spcPct val="107000"/>
                        </a:lnSpc>
                        <a:spcAft>
                          <a:spcPts val="800"/>
                        </a:spcAft>
                      </a:pPr>
                      <a:r>
                        <a:rPr lang="lt-LT" sz="2000" b="1" dirty="0">
                          <a:effectLst/>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2000" b="1" dirty="0">
                          <a:effectLst/>
                        </a:rPr>
                        <a:t>2019 M.</a:t>
                      </a:r>
                      <a:endParaRPr lang="en-US" sz="2000" b="1" dirty="0">
                        <a:effectLst/>
                      </a:endParaRPr>
                    </a:p>
                    <a:p>
                      <a:pPr algn="ctr">
                        <a:lnSpc>
                          <a:spcPct val="107000"/>
                        </a:lnSpc>
                        <a:spcAft>
                          <a:spcPts val="800"/>
                        </a:spcAft>
                      </a:pPr>
                      <a:r>
                        <a:rPr lang="lt-LT" sz="2000" b="1" dirty="0">
                          <a:effectLst/>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2000" b="1" dirty="0">
                          <a:effectLst/>
                        </a:rPr>
                        <a:t>2020 M.</a:t>
                      </a:r>
                      <a:endParaRPr lang="en-US" sz="2000" b="1" dirty="0">
                        <a:effectLst/>
                      </a:endParaRPr>
                    </a:p>
                    <a:p>
                      <a:pPr algn="ctr">
                        <a:lnSpc>
                          <a:spcPct val="107000"/>
                        </a:lnSpc>
                        <a:spcAft>
                          <a:spcPts val="800"/>
                        </a:spcAft>
                      </a:pPr>
                      <a:r>
                        <a:rPr lang="lt-LT" sz="2000" b="1" dirty="0">
                          <a:effectLst/>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b="1" dirty="0">
                          <a:effectLst/>
                        </a:rPr>
                        <a:t>2021 M.</a:t>
                      </a:r>
                      <a:endParaRPr lang="en-US" sz="1800" b="1" dirty="0">
                        <a:effectLst/>
                      </a:endParaRPr>
                    </a:p>
                    <a:p>
                      <a:pPr algn="ctr">
                        <a:lnSpc>
                          <a:spcPct val="107000"/>
                        </a:lnSpc>
                        <a:spcAft>
                          <a:spcPts val="800"/>
                        </a:spcAft>
                      </a:pPr>
                      <a:r>
                        <a:rPr lang="lt-LT" sz="1800" b="1" dirty="0">
                          <a:effectLst/>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marL="0" marR="0" marT="0" marB="0">
                    <a:solidFill>
                      <a:schemeClr val="accent1">
                        <a:lumMod val="40000"/>
                        <a:lumOff val="60000"/>
                      </a:schemeClr>
                    </a:solidFill>
                  </a:tcPr>
                </a:tc>
                <a:extLst>
                  <a:ext uri="{0D108BD9-81ED-4DB2-BD59-A6C34878D82A}">
                    <a16:rowId xmlns:a16="http://schemas.microsoft.com/office/drawing/2014/main" val="2280165765"/>
                  </a:ext>
                </a:extLst>
              </a:tr>
              <a:tr h="736028">
                <a:tc>
                  <a:txBody>
                    <a:bodyPr/>
                    <a:lstStyle/>
                    <a:p>
                      <a:pPr>
                        <a:lnSpc>
                          <a:spcPct val="107000"/>
                        </a:lnSpc>
                        <a:spcAft>
                          <a:spcPts val="800"/>
                        </a:spcAft>
                      </a:pPr>
                      <a:r>
                        <a:rPr lang="lt-LT" sz="2000" b="1" dirty="0">
                          <a:effectLst/>
                        </a:rPr>
                        <a:t>Ilgalaikis</a:t>
                      </a:r>
                    </a:p>
                    <a:p>
                      <a:pPr>
                        <a:lnSpc>
                          <a:spcPct val="107000"/>
                        </a:lnSpc>
                        <a:spcAft>
                          <a:spcPts val="800"/>
                        </a:spcAft>
                      </a:pPr>
                      <a:r>
                        <a:rPr lang="lt-LT" sz="2000" b="1" dirty="0">
                          <a:effectLst/>
                        </a:rPr>
                        <a:t>turtas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dirty="0">
                          <a:effectLst/>
                        </a:rPr>
                        <a:t>939828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786443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759 640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703 339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595 740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lt-LT" b="1" dirty="0"/>
                        <a:t>604 224</a:t>
                      </a:r>
                      <a:endParaRPr lang="en-US" b="1" dirty="0"/>
                    </a:p>
                  </a:txBody>
                  <a:tcPr marL="0" marR="0" marT="0" marB="0"/>
                </a:tc>
                <a:extLst>
                  <a:ext uri="{0D108BD9-81ED-4DB2-BD59-A6C34878D82A}">
                    <a16:rowId xmlns:a16="http://schemas.microsoft.com/office/drawing/2014/main" val="634190237"/>
                  </a:ext>
                </a:extLst>
              </a:tr>
              <a:tr h="736028">
                <a:tc>
                  <a:txBody>
                    <a:bodyPr/>
                    <a:lstStyle/>
                    <a:p>
                      <a:pPr>
                        <a:lnSpc>
                          <a:spcPct val="107000"/>
                        </a:lnSpc>
                        <a:spcAft>
                          <a:spcPts val="800"/>
                        </a:spcAft>
                      </a:pPr>
                      <a:r>
                        <a:rPr lang="lt-LT" sz="2000" b="1" dirty="0">
                          <a:effectLst/>
                        </a:rPr>
                        <a:t>Nematerialus turtas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dirty="0">
                          <a:effectLst/>
                        </a:rPr>
                        <a:t>455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405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53 544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48 822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42 195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lt-LT" b="1" dirty="0"/>
                        <a:t>35 577</a:t>
                      </a:r>
                      <a:endParaRPr lang="en-US" b="1" dirty="0"/>
                    </a:p>
                  </a:txBody>
                  <a:tcPr marL="0" marR="0" marT="0" marB="0"/>
                </a:tc>
                <a:extLst>
                  <a:ext uri="{0D108BD9-81ED-4DB2-BD59-A6C34878D82A}">
                    <a16:rowId xmlns:a16="http://schemas.microsoft.com/office/drawing/2014/main" val="3660359688"/>
                  </a:ext>
                </a:extLst>
              </a:tr>
              <a:tr h="736028">
                <a:tc>
                  <a:txBody>
                    <a:bodyPr/>
                    <a:lstStyle/>
                    <a:p>
                      <a:pPr>
                        <a:lnSpc>
                          <a:spcPct val="107000"/>
                        </a:lnSpc>
                        <a:spcAft>
                          <a:spcPts val="800"/>
                        </a:spcAft>
                      </a:pPr>
                      <a:r>
                        <a:rPr lang="lt-LT" sz="2000" b="1" dirty="0">
                          <a:effectLst/>
                        </a:rPr>
                        <a:t>Materialusis turtas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a:effectLst/>
                        </a:rPr>
                        <a:t>939 373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786038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706 096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654 517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553 545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lt-LT" b="1" dirty="0"/>
                        <a:t>568 647</a:t>
                      </a:r>
                      <a:endParaRPr lang="en-US" b="1" dirty="0"/>
                    </a:p>
                  </a:txBody>
                  <a:tcPr marL="0" marR="0" marT="0" marB="0"/>
                </a:tc>
                <a:extLst>
                  <a:ext uri="{0D108BD9-81ED-4DB2-BD59-A6C34878D82A}">
                    <a16:rowId xmlns:a16="http://schemas.microsoft.com/office/drawing/2014/main" val="4112041561"/>
                  </a:ext>
                </a:extLst>
              </a:tr>
              <a:tr h="736028">
                <a:tc>
                  <a:txBody>
                    <a:bodyPr/>
                    <a:lstStyle/>
                    <a:p>
                      <a:pPr>
                        <a:lnSpc>
                          <a:spcPct val="107000"/>
                        </a:lnSpc>
                        <a:spcAft>
                          <a:spcPts val="800"/>
                        </a:spcAft>
                      </a:pPr>
                      <a:r>
                        <a:rPr lang="lt-LT" sz="2000" b="1" dirty="0">
                          <a:effectLst/>
                          <a:latin typeface="Calibri" panose="020F0502020204030204" pitchFamily="34" charset="0"/>
                          <a:ea typeface="Calibri" panose="020F0502020204030204" pitchFamily="34" charset="0"/>
                          <a:cs typeface="Times New Roman" panose="02020603050405020304" pitchFamily="18" charset="0"/>
                        </a:rPr>
                        <a:t>Trumpalaikis turtas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dirty="0">
                          <a:effectLst/>
                          <a:latin typeface="Calibri" panose="020F0502020204030204" pitchFamily="34" charset="0"/>
                          <a:ea typeface="Calibri" panose="020F0502020204030204" pitchFamily="34" charset="0"/>
                          <a:cs typeface="Times New Roman" panose="02020603050405020304" pitchFamily="18" charset="0"/>
                        </a:rPr>
                        <a:t>1 731 624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latin typeface="Calibri" panose="020F0502020204030204" pitchFamily="34" charset="0"/>
                          <a:ea typeface="Calibri" panose="020F0502020204030204" pitchFamily="34" charset="0"/>
                          <a:cs typeface="Times New Roman" panose="02020603050405020304" pitchFamily="18" charset="0"/>
                        </a:rPr>
                        <a:t>1 826 957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latin typeface="Calibri" panose="020F0502020204030204" pitchFamily="34" charset="0"/>
                          <a:ea typeface="Calibri" panose="020F0502020204030204" pitchFamily="34" charset="0"/>
                          <a:cs typeface="Times New Roman" panose="02020603050405020304" pitchFamily="18" charset="0"/>
                        </a:rPr>
                        <a:t>2 021 464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latin typeface="Calibri" panose="020F0502020204030204" pitchFamily="34" charset="0"/>
                          <a:ea typeface="Calibri" panose="020F0502020204030204" pitchFamily="34" charset="0"/>
                          <a:cs typeface="Times New Roman" panose="02020603050405020304" pitchFamily="18" charset="0"/>
                        </a:rPr>
                        <a:t>2 228 357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latin typeface="Calibri" panose="020F0502020204030204" pitchFamily="34" charset="0"/>
                          <a:ea typeface="Calibri" panose="020F0502020204030204" pitchFamily="34" charset="0"/>
                          <a:cs typeface="Times New Roman" panose="02020603050405020304" pitchFamily="18" charset="0"/>
                        </a:rPr>
                        <a:t>2 579 378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lt-LT" b="1" dirty="0"/>
                        <a:t>2 100 366</a:t>
                      </a:r>
                      <a:endParaRPr lang="en-US" b="1" dirty="0"/>
                    </a:p>
                  </a:txBody>
                  <a:tcPr marL="0" marR="0" marT="0" marB="0"/>
                </a:tc>
                <a:extLst>
                  <a:ext uri="{0D108BD9-81ED-4DB2-BD59-A6C34878D82A}">
                    <a16:rowId xmlns:a16="http://schemas.microsoft.com/office/drawing/2014/main" val="3801531328"/>
                  </a:ext>
                </a:extLst>
              </a:tr>
              <a:tr h="736028">
                <a:tc>
                  <a:txBody>
                    <a:bodyPr/>
                    <a:lstStyle/>
                    <a:p>
                      <a:pPr>
                        <a:lnSpc>
                          <a:spcPct val="107000"/>
                        </a:lnSpc>
                        <a:spcAft>
                          <a:spcPts val="800"/>
                        </a:spcAft>
                      </a:pPr>
                      <a:r>
                        <a:rPr lang="lt-LT" sz="2000" b="1" dirty="0">
                          <a:effectLst/>
                          <a:latin typeface="Calibri" panose="020F0502020204030204" pitchFamily="34" charset="0"/>
                          <a:ea typeface="Calibri" panose="020F0502020204030204" pitchFamily="34" charset="0"/>
                          <a:cs typeface="Times New Roman" panose="02020603050405020304" pitchFamily="18" charset="0"/>
                        </a:rPr>
                        <a:t>Iš viso turto</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dirty="0">
                          <a:effectLst/>
                          <a:latin typeface="Calibri" panose="020F0502020204030204" pitchFamily="34" charset="0"/>
                          <a:ea typeface="Calibri" panose="020F0502020204030204" pitchFamily="34" charset="0"/>
                          <a:cs typeface="Times New Roman" panose="02020603050405020304" pitchFamily="18" charset="0"/>
                        </a:rPr>
                        <a:t>2 671 453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latin typeface="Calibri" panose="020F0502020204030204" pitchFamily="34" charset="0"/>
                          <a:ea typeface="Calibri" panose="020F0502020204030204" pitchFamily="34" charset="0"/>
                          <a:cs typeface="Times New Roman" panose="02020603050405020304" pitchFamily="18" charset="0"/>
                        </a:rPr>
                        <a:t>2 613 400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latin typeface="Calibri" panose="020F0502020204030204" pitchFamily="34" charset="0"/>
                          <a:ea typeface="Calibri" panose="020F0502020204030204" pitchFamily="34" charset="0"/>
                          <a:cs typeface="Times New Roman" panose="02020603050405020304" pitchFamily="18" charset="0"/>
                        </a:rPr>
                        <a:t>2 781 104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latin typeface="Calibri" panose="020F0502020204030204" pitchFamily="34" charset="0"/>
                          <a:ea typeface="Calibri" panose="020F0502020204030204" pitchFamily="34" charset="0"/>
                          <a:cs typeface="Times New Roman" panose="02020603050405020304" pitchFamily="18" charset="0"/>
                        </a:rPr>
                        <a:t>2 931 695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latin typeface="Calibri" panose="020F0502020204030204" pitchFamily="34" charset="0"/>
                          <a:ea typeface="Calibri" panose="020F0502020204030204" pitchFamily="34" charset="0"/>
                          <a:cs typeface="Times New Roman" panose="02020603050405020304" pitchFamily="18" charset="0"/>
                        </a:rPr>
                        <a:t>3 175 118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lt-LT" b="1" dirty="0"/>
                        <a:t>2 704 590</a:t>
                      </a:r>
                      <a:endParaRPr lang="en-US" b="1" dirty="0"/>
                    </a:p>
                  </a:txBody>
                  <a:tcPr marL="0" marR="0" marT="0" marB="0"/>
                </a:tc>
                <a:extLst>
                  <a:ext uri="{0D108BD9-81ED-4DB2-BD59-A6C34878D82A}">
                    <a16:rowId xmlns:a16="http://schemas.microsoft.com/office/drawing/2014/main" val="2660242928"/>
                  </a:ext>
                </a:extLst>
              </a:tr>
            </a:tbl>
          </a:graphicData>
        </a:graphic>
      </p:graphicFrame>
      <p:sp>
        <p:nvSpPr>
          <p:cNvPr id="2" name="Skaidrės numerio vietos rezervavimo ženklas 1">
            <a:extLst>
              <a:ext uri="{FF2B5EF4-FFF2-40B4-BE49-F238E27FC236}">
                <a16:creationId xmlns:a16="http://schemas.microsoft.com/office/drawing/2014/main" id="{B75C15E8-BC0A-44FA-8652-E367F15507B2}"/>
              </a:ext>
            </a:extLst>
          </p:cNvPr>
          <p:cNvSpPr>
            <a:spLocks noGrp="1"/>
          </p:cNvSpPr>
          <p:nvPr>
            <p:ph type="sldNum" sz="quarter" idx="12"/>
          </p:nvPr>
        </p:nvSpPr>
        <p:spPr/>
        <p:txBody>
          <a:bodyPr/>
          <a:lstStyle/>
          <a:p>
            <a:fld id="{E3A7D988-F51D-48FE-AD54-1642F1D82C6A}" type="slidenum">
              <a:rPr lang="lt-LT" altLang="en-US" smtClean="0"/>
              <a:pPr/>
              <a:t>11</a:t>
            </a:fld>
            <a:endParaRPr lang="lt-LT" altLang="en-US"/>
          </a:p>
        </p:txBody>
      </p:sp>
      <p:sp>
        <p:nvSpPr>
          <p:cNvPr id="11347" name="Line 83">
            <a:extLst>
              <a:ext uri="{FF2B5EF4-FFF2-40B4-BE49-F238E27FC236}">
                <a16:creationId xmlns:a16="http://schemas.microsoft.com/office/drawing/2014/main" id="{B261F819-B31E-42A3-AD10-2B832D3092DB}"/>
              </a:ext>
            </a:extLst>
          </p:cNvPr>
          <p:cNvSpPr>
            <a:spLocks noChangeShapeType="1"/>
          </p:cNvSpPr>
          <p:nvPr/>
        </p:nvSpPr>
        <p:spPr bwMode="auto">
          <a:xfrm flipV="1">
            <a:off x="4727575" y="2205039"/>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EFDBA8F6-A598-4555-94E1-0A0BF7659DE4}"/>
              </a:ext>
            </a:extLst>
          </p:cNvPr>
          <p:cNvSpPr>
            <a:spLocks noGrp="1"/>
          </p:cNvSpPr>
          <p:nvPr>
            <p:ph type="title"/>
          </p:nvPr>
        </p:nvSpPr>
        <p:spPr>
          <a:xfrm>
            <a:off x="496306" y="167589"/>
            <a:ext cx="10515600" cy="811668"/>
          </a:xfrm>
        </p:spPr>
        <p:txBody>
          <a:bodyPr>
            <a:normAutofit/>
          </a:bodyPr>
          <a:lstStyle/>
          <a:p>
            <a:r>
              <a:rPr lang="lt-LT" altLang="en-US" sz="2800" b="1" dirty="0">
                <a:solidFill>
                  <a:srgbClr val="FF0000"/>
                </a:solidFill>
                <a:latin typeface="+mn-lt"/>
              </a:rPr>
              <a:t>Materialusis turtas</a:t>
            </a:r>
            <a:endParaRPr lang="en-US" sz="2800" dirty="0">
              <a:solidFill>
                <a:srgbClr val="FF0000"/>
              </a:solidFill>
              <a:latin typeface="+mn-lt"/>
            </a:endParaRPr>
          </a:p>
        </p:txBody>
      </p:sp>
      <p:pic>
        <p:nvPicPr>
          <p:cNvPr id="3" name="Paveikslėlis 2">
            <a:extLst>
              <a:ext uri="{FF2B5EF4-FFF2-40B4-BE49-F238E27FC236}">
                <a16:creationId xmlns:a16="http://schemas.microsoft.com/office/drawing/2014/main" id="{C4297E82-1C2A-4562-A0FB-B45A66FE5CB6}"/>
              </a:ext>
            </a:extLst>
          </p:cNvPr>
          <p:cNvPicPr>
            <a:picLocks noChangeAspect="1"/>
          </p:cNvPicPr>
          <p:nvPr/>
        </p:nvPicPr>
        <p:blipFill>
          <a:blip r:embed="rId2"/>
          <a:stretch>
            <a:fillRect/>
          </a:stretch>
        </p:blipFill>
        <p:spPr>
          <a:xfrm>
            <a:off x="616743" y="1348818"/>
            <a:ext cx="10958514" cy="3500437"/>
          </a:xfrm>
          <a:prstGeom prst="rect">
            <a:avLst/>
          </a:prstGeom>
        </p:spPr>
      </p:pic>
    </p:spTree>
    <p:extLst>
      <p:ext uri="{BB962C8B-B14F-4D97-AF65-F5344CB8AC3E}">
        <p14:creationId xmlns:p14="http://schemas.microsoft.com/office/powerpoint/2010/main" val="1458021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A7E36F0-8F87-4DA9-A230-0DA97B2E0372}"/>
              </a:ext>
            </a:extLst>
          </p:cNvPr>
          <p:cNvSpPr>
            <a:spLocks noGrp="1"/>
          </p:cNvSpPr>
          <p:nvPr>
            <p:ph type="title"/>
          </p:nvPr>
        </p:nvSpPr>
        <p:spPr>
          <a:xfrm>
            <a:off x="490330" y="420237"/>
            <a:ext cx="10972800" cy="1143000"/>
          </a:xfrm>
        </p:spPr>
        <p:txBody>
          <a:bodyPr>
            <a:normAutofit fontScale="90000"/>
          </a:bodyPr>
          <a:lstStyle/>
          <a:p>
            <a:pPr>
              <a:lnSpc>
                <a:spcPct val="107000"/>
              </a:lnSpc>
              <a:spcAft>
                <a:spcPts val="800"/>
              </a:spcAft>
            </a:pPr>
            <a:r>
              <a:rPr lang="lt-LT" sz="3100" b="1" dirty="0">
                <a:solidFill>
                  <a:srgbClr val="FF0000"/>
                </a:solidFill>
                <a:effectLst/>
                <a:latin typeface="+mn-lt"/>
                <a:ea typeface="Calibri" panose="020F0502020204030204" pitchFamily="34" charset="0"/>
                <a:cs typeface="Times New Roman" panose="02020603050405020304" pitchFamily="18" charset="0"/>
              </a:rPr>
              <a:t>Pagal panaudos sutartis valdomas turtas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6" name="Lentelė 5">
            <a:extLst>
              <a:ext uri="{FF2B5EF4-FFF2-40B4-BE49-F238E27FC236}">
                <a16:creationId xmlns:a16="http://schemas.microsoft.com/office/drawing/2014/main" id="{1AA92441-4820-44E4-9DA3-7998ECD451D4}"/>
              </a:ext>
            </a:extLst>
          </p:cNvPr>
          <p:cNvGraphicFramePr>
            <a:graphicFrameLocks noGrp="1"/>
          </p:cNvGraphicFramePr>
          <p:nvPr/>
        </p:nvGraphicFramePr>
        <p:xfrm>
          <a:off x="634315" y="1563237"/>
          <a:ext cx="10972801" cy="4598669"/>
        </p:xfrm>
        <a:graphic>
          <a:graphicData uri="http://schemas.openxmlformats.org/drawingml/2006/table">
            <a:tbl>
              <a:tblPr firstRow="1" firstCol="1" bandRow="1"/>
              <a:tblGrid>
                <a:gridCol w="4487140">
                  <a:extLst>
                    <a:ext uri="{9D8B030D-6E8A-4147-A177-3AD203B41FA5}">
                      <a16:colId xmlns:a16="http://schemas.microsoft.com/office/drawing/2014/main" val="3483664686"/>
                    </a:ext>
                  </a:extLst>
                </a:gridCol>
                <a:gridCol w="2265353">
                  <a:extLst>
                    <a:ext uri="{9D8B030D-6E8A-4147-A177-3AD203B41FA5}">
                      <a16:colId xmlns:a16="http://schemas.microsoft.com/office/drawing/2014/main" val="2785723200"/>
                    </a:ext>
                  </a:extLst>
                </a:gridCol>
                <a:gridCol w="1851489">
                  <a:extLst>
                    <a:ext uri="{9D8B030D-6E8A-4147-A177-3AD203B41FA5}">
                      <a16:colId xmlns:a16="http://schemas.microsoft.com/office/drawing/2014/main" val="3898312458"/>
                    </a:ext>
                  </a:extLst>
                </a:gridCol>
                <a:gridCol w="2368819">
                  <a:extLst>
                    <a:ext uri="{9D8B030D-6E8A-4147-A177-3AD203B41FA5}">
                      <a16:colId xmlns:a16="http://schemas.microsoft.com/office/drawing/2014/main" val="1166146718"/>
                    </a:ext>
                  </a:extLst>
                </a:gridCol>
              </a:tblGrid>
              <a:tr h="1726637">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Turto grupė</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LR Sveikatos apsaugos ministerija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 viešojo sektoriaus subjektai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Viso suma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79531961"/>
                  </a:ext>
                </a:extLst>
              </a:tr>
              <a:tr h="359004">
                <a:tc>
                  <a:txBody>
                    <a:bodyPr/>
                    <a:lstStyle/>
                    <a:p>
                      <a:pPr algn="l">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Ilgalaikis turtas, t. sk.</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10 173 519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10 174 733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891448"/>
                  </a:ext>
                </a:extLst>
              </a:tr>
              <a:tr h="359004">
                <a:tc>
                  <a:txBody>
                    <a:bodyPr/>
                    <a:lstStyle/>
                    <a:p>
                      <a:pPr algn="r">
                        <a:lnSpc>
                          <a:spcPct val="107000"/>
                        </a:lnSpc>
                        <a:spcAft>
                          <a:spcPts val="800"/>
                        </a:spcAft>
                      </a:pPr>
                      <a:r>
                        <a:rPr lang="lt-L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Negyvenamieji pastatai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9 180 433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9 180 433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309464"/>
                  </a:ext>
                </a:extLst>
              </a:tr>
              <a:tr h="359004">
                <a:tc>
                  <a:txBody>
                    <a:bodyPr/>
                    <a:lstStyle/>
                    <a:p>
                      <a:pPr algn="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Kiti statiniai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927 617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927 617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2776591"/>
                  </a:ext>
                </a:extLst>
              </a:tr>
              <a:tr h="359004">
                <a:tc>
                  <a:txBody>
                    <a:bodyPr/>
                    <a:lstStyle/>
                    <a:p>
                      <a:pPr algn="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Medicinos įranga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14 716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1 214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15 930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03400"/>
                  </a:ext>
                </a:extLst>
              </a:tr>
              <a:tr h="359004">
                <a:tc>
                  <a:txBody>
                    <a:bodyPr/>
                    <a:lstStyle/>
                    <a:p>
                      <a:pPr algn="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Kitos mašinos ir įrenginiai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49 998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49 998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8559630"/>
                  </a:ext>
                </a:extLst>
              </a:tr>
              <a:tr h="359004">
                <a:tc>
                  <a:txBody>
                    <a:bodyPr/>
                    <a:lstStyle/>
                    <a:p>
                      <a:pPr algn="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Kitas ilgalaikis turtas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765095"/>
                  </a:ext>
                </a:extLst>
              </a:tr>
              <a:tr h="359004">
                <a:tc>
                  <a:txBody>
                    <a:bodyPr/>
                    <a:lstStyle/>
                    <a:p>
                      <a:pPr algn="l">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Trumpalaikis turtas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1 586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1 586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387780"/>
                  </a:ext>
                </a:extLst>
              </a:tr>
              <a:tr h="359004">
                <a:tc>
                  <a:txBody>
                    <a:bodyPr/>
                    <a:lstStyle/>
                    <a:p>
                      <a:pPr algn="l">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Viso turto: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10 175 105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1 214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10 176 319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72782428"/>
                  </a:ext>
                </a:extLst>
              </a:tr>
            </a:tbl>
          </a:graphicData>
        </a:graphic>
      </p:graphicFrame>
    </p:spTree>
    <p:extLst>
      <p:ext uri="{BB962C8B-B14F-4D97-AF65-F5344CB8AC3E}">
        <p14:creationId xmlns:p14="http://schemas.microsoft.com/office/powerpoint/2010/main" val="225705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0E03319-B583-441B-A473-C3A8365F7BA0}"/>
              </a:ext>
            </a:extLst>
          </p:cNvPr>
          <p:cNvSpPr>
            <a:spLocks noGrp="1" noChangeArrowheads="1"/>
          </p:cNvSpPr>
          <p:nvPr>
            <p:ph type="title"/>
          </p:nvPr>
        </p:nvSpPr>
        <p:spPr>
          <a:xfrm>
            <a:off x="500449" y="149482"/>
            <a:ext cx="10515600" cy="777875"/>
          </a:xfrm>
        </p:spPr>
        <p:txBody>
          <a:bodyPr>
            <a:normAutofit/>
          </a:bodyPr>
          <a:lstStyle/>
          <a:p>
            <a:r>
              <a:rPr lang="lt-LT" altLang="en-US" sz="2800" b="1" dirty="0">
                <a:solidFill>
                  <a:srgbClr val="FF0000"/>
                </a:solidFill>
                <a:latin typeface="+mn-lt"/>
              </a:rPr>
              <a:t>Nematerialusis turtas</a:t>
            </a:r>
            <a:r>
              <a:rPr lang="lt-LT" altLang="en-US" sz="2800" b="1" dirty="0">
                <a:latin typeface="+mn-lt"/>
              </a:rPr>
              <a:t> </a:t>
            </a:r>
          </a:p>
        </p:txBody>
      </p:sp>
      <p:sp>
        <p:nvSpPr>
          <p:cNvPr id="60419" name="Rectangle 3">
            <a:extLst>
              <a:ext uri="{FF2B5EF4-FFF2-40B4-BE49-F238E27FC236}">
                <a16:creationId xmlns:a16="http://schemas.microsoft.com/office/drawing/2014/main" id="{9600F2C8-1873-4263-AA67-FBA014CE69C6}"/>
              </a:ext>
            </a:extLst>
          </p:cNvPr>
          <p:cNvSpPr>
            <a:spLocks noGrp="1" noChangeArrowheads="1"/>
          </p:cNvSpPr>
          <p:nvPr>
            <p:ph idx="1"/>
          </p:nvPr>
        </p:nvSpPr>
        <p:spPr>
          <a:xfrm>
            <a:off x="1394532" y="1315281"/>
            <a:ext cx="9228162" cy="5223631"/>
          </a:xfrm>
        </p:spPr>
        <p:txBody>
          <a:bodyPr>
            <a:normAutofit/>
          </a:bodyPr>
          <a:lstStyle/>
          <a:p>
            <a:pPr>
              <a:buFontTx/>
              <a:buNone/>
            </a:pPr>
            <a:r>
              <a:rPr lang="lt-LT" altLang="en-US" sz="2000" b="1" dirty="0"/>
              <a:t>Nematerialųjį turtą įstaigoje sudaro programinė įranga ir licencijos.</a:t>
            </a:r>
          </a:p>
          <a:p>
            <a:pPr>
              <a:buFontTx/>
              <a:buNone/>
            </a:pPr>
            <a:endParaRPr lang="lt-LT" altLang="en-US" sz="2000" b="1" dirty="0"/>
          </a:p>
          <a:p>
            <a:pPr>
              <a:buClr>
                <a:schemeClr val="tx1"/>
              </a:buClr>
            </a:pPr>
            <a:endParaRPr lang="lt-LT" altLang="en-US" sz="2000" dirty="0"/>
          </a:p>
          <a:p>
            <a:pP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Įsigyta arba nurašyta turto nebuvo.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Amortizacijos per ataskaitinį laikotarpį apskaičiuota suma...............................................................................................................................6 618 €.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Likutinė nematerialiojo turto vertė.............................................................................................................................35 577 €.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Nematerialiojo turto, kuris visiškai amortizuotas, bet dar naudojamas įstaigos veikloje įsigijimo</a:t>
            </a:r>
          </a:p>
          <a:p>
            <a:pPr marL="0" indent="0">
              <a:lnSpc>
                <a:spcPct val="107000"/>
              </a:lnSpc>
              <a:spcAft>
                <a:spcPts val="800"/>
              </a:spcAft>
              <a:buNone/>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vertė yra..........................................................................................................................31 056 €.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Clr>
                <a:schemeClr val="tx1"/>
              </a:buClr>
            </a:pPr>
            <a:endParaRPr lang="lt-LT" altLang="en-US" dirty="0"/>
          </a:p>
          <a:p>
            <a:endParaRPr lang="lt-LT" altLang="en-US" dirty="0"/>
          </a:p>
        </p:txBody>
      </p:sp>
      <p:sp>
        <p:nvSpPr>
          <p:cNvPr id="2" name="Skaidrės numerio vietos rezervavimo ženklas 1">
            <a:extLst>
              <a:ext uri="{FF2B5EF4-FFF2-40B4-BE49-F238E27FC236}">
                <a16:creationId xmlns:a16="http://schemas.microsoft.com/office/drawing/2014/main" id="{197FD796-B664-4A8B-95FC-49F7C4A5058D}"/>
              </a:ext>
            </a:extLst>
          </p:cNvPr>
          <p:cNvSpPr>
            <a:spLocks noGrp="1"/>
          </p:cNvSpPr>
          <p:nvPr>
            <p:ph type="sldNum" sz="quarter" idx="12"/>
          </p:nvPr>
        </p:nvSpPr>
        <p:spPr/>
        <p:txBody>
          <a:bodyPr/>
          <a:lstStyle/>
          <a:p>
            <a:fld id="{5ED82A55-6E94-417E-81F2-D5388CFE73D7}"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17A7BAE-04F0-4492-AE77-BA8E5E8D4F04}"/>
              </a:ext>
            </a:extLst>
          </p:cNvPr>
          <p:cNvSpPr>
            <a:spLocks noGrp="1"/>
          </p:cNvSpPr>
          <p:nvPr>
            <p:ph type="title"/>
          </p:nvPr>
        </p:nvSpPr>
        <p:spPr>
          <a:xfrm>
            <a:off x="492595" y="90462"/>
            <a:ext cx="10515600" cy="931412"/>
          </a:xfrm>
        </p:spPr>
        <p:txBody>
          <a:bodyPr>
            <a:normAutofit/>
          </a:bodyPr>
          <a:lstStyle/>
          <a:p>
            <a:r>
              <a:rPr lang="lt-LT" sz="2800" b="1" dirty="0">
                <a:solidFill>
                  <a:srgbClr val="FF0000"/>
                </a:solidFill>
                <a:latin typeface="+mn-lt"/>
              </a:rPr>
              <a:t>Ilgalaikio turto įsigijimas 2021 metais</a:t>
            </a:r>
            <a:endParaRPr lang="en-US" sz="2800" b="1" dirty="0">
              <a:solidFill>
                <a:srgbClr val="FF0000"/>
              </a:solidFill>
              <a:latin typeface="+mn-lt"/>
            </a:endParaRPr>
          </a:p>
        </p:txBody>
      </p:sp>
      <p:graphicFrame>
        <p:nvGraphicFramePr>
          <p:cNvPr id="6" name="Turinio vietos rezervavimo ženklas 5">
            <a:extLst>
              <a:ext uri="{FF2B5EF4-FFF2-40B4-BE49-F238E27FC236}">
                <a16:creationId xmlns:a16="http://schemas.microsoft.com/office/drawing/2014/main" id="{59B6A43C-A2C9-449C-924C-CB269943A985}"/>
              </a:ext>
            </a:extLst>
          </p:cNvPr>
          <p:cNvGraphicFramePr>
            <a:graphicFrameLocks noGrp="1"/>
          </p:cNvGraphicFramePr>
          <p:nvPr>
            <p:ph idx="1"/>
          </p:nvPr>
        </p:nvGraphicFramePr>
        <p:xfrm>
          <a:off x="617839" y="1301579"/>
          <a:ext cx="10923372" cy="5101279"/>
        </p:xfrm>
        <a:graphic>
          <a:graphicData uri="http://schemas.openxmlformats.org/drawingml/2006/table">
            <a:tbl>
              <a:tblPr firstRow="1" firstCol="1" bandRow="1"/>
              <a:tblGrid>
                <a:gridCol w="5496978">
                  <a:extLst>
                    <a:ext uri="{9D8B030D-6E8A-4147-A177-3AD203B41FA5}">
                      <a16:colId xmlns:a16="http://schemas.microsoft.com/office/drawing/2014/main" val="659823090"/>
                    </a:ext>
                  </a:extLst>
                </a:gridCol>
                <a:gridCol w="1840651">
                  <a:extLst>
                    <a:ext uri="{9D8B030D-6E8A-4147-A177-3AD203B41FA5}">
                      <a16:colId xmlns:a16="http://schemas.microsoft.com/office/drawing/2014/main" val="3405132430"/>
                    </a:ext>
                  </a:extLst>
                </a:gridCol>
                <a:gridCol w="3585743">
                  <a:extLst>
                    <a:ext uri="{9D8B030D-6E8A-4147-A177-3AD203B41FA5}">
                      <a16:colId xmlns:a16="http://schemas.microsoft.com/office/drawing/2014/main" val="2652073181"/>
                    </a:ext>
                  </a:extLst>
                </a:gridCol>
              </a:tblGrid>
              <a:tr h="233937">
                <a:tc>
                  <a:txBody>
                    <a:bodyPr/>
                    <a:lstStyle/>
                    <a:p>
                      <a:pP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Stiklinis paviljonas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850841"/>
                  </a:ext>
                </a:extLst>
              </a:tr>
              <a:tr h="312601">
                <a:tc>
                  <a:txBody>
                    <a:bodyPr/>
                    <a:lstStyle/>
                    <a:p>
                      <a:pP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Rentgeno aparato </a:t>
                      </a:r>
                      <a:r>
                        <a:rPr lang="lt-LT" sz="1600" dirty="0" err="1">
                          <a:effectLst/>
                          <a:latin typeface="Times New Roman" panose="02020603050405020304" pitchFamily="18" charset="0"/>
                          <a:ea typeface="Times New Roman" panose="02020603050405020304" pitchFamily="18" charset="0"/>
                          <a:cs typeface="Times New Roman" panose="02020603050405020304" pitchFamily="18" charset="0"/>
                        </a:rPr>
                        <a:t>Shimadzu</a:t>
                      </a: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600" dirty="0" err="1">
                          <a:effectLst/>
                          <a:latin typeface="Times New Roman" panose="02020603050405020304" pitchFamily="18" charset="0"/>
                          <a:ea typeface="Times New Roman" panose="02020603050405020304" pitchFamily="18" charset="0"/>
                          <a:cs typeface="Times New Roman" panose="02020603050405020304" pitchFamily="18" charset="0"/>
                        </a:rPr>
                        <a:t>Radspeed</a:t>
                      </a: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 MF skaitmeninė įranga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59 895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548715"/>
                  </a:ext>
                </a:extLst>
              </a:tr>
              <a:tr h="233937">
                <a:tc>
                  <a:txBody>
                    <a:bodyPr/>
                    <a:lstStyle/>
                    <a:p>
                      <a:pP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Traukos spinta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4 269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6384006"/>
                  </a:ext>
                </a:extLst>
              </a:tr>
              <a:tr h="233937">
                <a:tc>
                  <a:txBody>
                    <a:bodyPr/>
                    <a:lstStyle/>
                    <a:p>
                      <a:pP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Laminarinė traukos spinta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4 011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411917"/>
                  </a:ext>
                </a:extLst>
              </a:tr>
              <a:tr h="233937">
                <a:tc>
                  <a:txBody>
                    <a:bodyPr/>
                    <a:lstStyle/>
                    <a:p>
                      <a:pP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Asmeninių daiktų spintelė Classic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1 735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006209"/>
                  </a:ext>
                </a:extLst>
              </a:tr>
              <a:tr h="312601">
                <a:tc>
                  <a:txBody>
                    <a:bodyPr/>
                    <a:lstStyle/>
                    <a:p>
                      <a:pP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Spinta (8 lentynos, 2 stumdomos durys, 200x550x1200)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2 166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149078"/>
                  </a:ext>
                </a:extLst>
              </a:tr>
              <a:tr h="233937">
                <a:tc>
                  <a:txBody>
                    <a:bodyPr/>
                    <a:lstStyle/>
                    <a:p>
                      <a:pP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Stalas su dviem rakinamais stalčiais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1 002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788777"/>
                  </a:ext>
                </a:extLst>
              </a:tr>
              <a:tr h="312601">
                <a:tc>
                  <a:txBody>
                    <a:bodyPr/>
                    <a:lstStyle/>
                    <a:p>
                      <a:pP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Nešiojamas kompiuteris Lenovo ThinkPad L15 Gen 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2 791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433056"/>
                  </a:ext>
                </a:extLst>
              </a:tr>
              <a:tr h="233937">
                <a:tc>
                  <a:txBody>
                    <a:bodyPr/>
                    <a:lstStyle/>
                    <a:p>
                      <a:pP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Nešiojamas kompiuteris HP ProBook 755 G5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5 856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502632"/>
                  </a:ext>
                </a:extLst>
              </a:tr>
              <a:tr h="233937">
                <a:tc>
                  <a:txBody>
                    <a:bodyPr/>
                    <a:lstStyle/>
                    <a:p>
                      <a:pP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Kompiuteris </a:t>
                      </a:r>
                      <a:r>
                        <a:rPr lang="lt-LT" sz="1600" dirty="0" err="1">
                          <a:effectLst/>
                          <a:latin typeface="Times New Roman" panose="02020603050405020304" pitchFamily="18" charset="0"/>
                          <a:ea typeface="Times New Roman" panose="02020603050405020304" pitchFamily="18" charset="0"/>
                          <a:cs typeface="Times New Roman" panose="02020603050405020304" pitchFamily="18" charset="0"/>
                        </a:rPr>
                        <a:t>Magnum</a:t>
                      </a: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 M350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3 116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134307"/>
                  </a:ext>
                </a:extLst>
              </a:tr>
              <a:tr h="312601">
                <a:tc>
                  <a:txBody>
                    <a:bodyPr/>
                    <a:lstStyle/>
                    <a:p>
                      <a:pP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NB2 nešiojamasis kompiuteris HP ProBook 455 G7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932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129770"/>
                  </a:ext>
                </a:extLst>
              </a:tr>
              <a:tr h="233937">
                <a:tc>
                  <a:txBody>
                    <a:bodyPr/>
                    <a:lstStyle/>
                    <a:p>
                      <a:pP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Fasadinės žaliuzės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21 143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839245"/>
                  </a:ext>
                </a:extLst>
              </a:tr>
              <a:tr h="312601">
                <a:tc>
                  <a:txBody>
                    <a:bodyPr/>
                    <a:lstStyle/>
                    <a:p>
                      <a:pP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Baterinis kampinis šlifuoklis MAKITA LXT 125 mm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569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667501"/>
                  </a:ext>
                </a:extLst>
              </a:tr>
              <a:tr h="233937">
                <a:tc>
                  <a:txBody>
                    <a:bodyPr/>
                    <a:lstStyle/>
                    <a:p>
                      <a:pP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Diskinės metalo pjovimo staklės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565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281598"/>
                  </a:ext>
                </a:extLst>
              </a:tr>
              <a:tr h="233937">
                <a:tc>
                  <a:txBody>
                    <a:bodyPr/>
                    <a:lstStyle/>
                    <a:p>
                      <a:pP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Baterinis siaurapjūklis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593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760025"/>
                  </a:ext>
                </a:extLst>
              </a:tr>
              <a:tr h="312601">
                <a:tc>
                  <a:txBody>
                    <a:bodyPr/>
                    <a:lstStyle/>
                    <a:p>
                      <a:pP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Plovimo įrenginys Kärcher (K7 Premium Full Control+)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726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590507"/>
                  </a:ext>
                </a:extLst>
              </a:tr>
              <a:tr h="233937">
                <a:tc>
                  <a:txBody>
                    <a:bodyPr/>
                    <a:lstStyle/>
                    <a:p>
                      <a:pP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Skalbimo mašina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458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093295"/>
                  </a:ext>
                </a:extLst>
              </a:tr>
              <a:tr h="233937">
                <a:tc>
                  <a:txBody>
                    <a:bodyPr/>
                    <a:lstStyle/>
                    <a:p>
                      <a:pPr>
                        <a:lnSpc>
                          <a:spcPct val="107000"/>
                        </a:lnSpc>
                        <a:spcAft>
                          <a:spcPts val="800"/>
                        </a:spcAft>
                      </a:pPr>
                      <a:r>
                        <a:rPr lang="lt-LT" sz="1600">
                          <a:effectLst/>
                          <a:latin typeface="Times New Roman" panose="02020603050405020304" pitchFamily="18" charset="0"/>
                          <a:ea typeface="Times New Roman" panose="02020603050405020304" pitchFamily="18" charset="0"/>
                          <a:cs typeface="Times New Roman" panose="02020603050405020304" pitchFamily="18" charset="0"/>
                        </a:rPr>
                        <a:t>Akumuliatorinis kampinis šlifuoklis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558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287265"/>
                  </a:ext>
                </a:extLst>
              </a:tr>
              <a:tr h="235135">
                <a:tc>
                  <a:txBody>
                    <a:bodyPr/>
                    <a:lstStyle/>
                    <a:p>
                      <a:pPr>
                        <a:lnSpc>
                          <a:spcPct val="107000"/>
                        </a:lnSpc>
                        <a:spcAft>
                          <a:spcPts val="800"/>
                        </a:spcAft>
                      </a:pPr>
                      <a:r>
                        <a:rPr lang="lt-LT"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Viso įsigyta ilgalaikio turto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114 559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76" marR="6237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51383469"/>
                  </a:ext>
                </a:extLst>
              </a:tr>
            </a:tbl>
          </a:graphicData>
        </a:graphic>
      </p:graphicFrame>
    </p:spTree>
    <p:extLst>
      <p:ext uri="{BB962C8B-B14F-4D97-AF65-F5344CB8AC3E}">
        <p14:creationId xmlns:p14="http://schemas.microsoft.com/office/powerpoint/2010/main" val="400086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CDD7E95-C0B7-4B64-8EAB-61BA9769F97D}"/>
              </a:ext>
            </a:extLst>
          </p:cNvPr>
          <p:cNvSpPr>
            <a:spLocks noGrp="1" noChangeArrowheads="1"/>
          </p:cNvSpPr>
          <p:nvPr>
            <p:ph type="title"/>
          </p:nvPr>
        </p:nvSpPr>
        <p:spPr>
          <a:xfrm>
            <a:off x="518984" y="0"/>
            <a:ext cx="10972800" cy="1143000"/>
          </a:xfrm>
        </p:spPr>
        <p:txBody>
          <a:bodyPr>
            <a:normAutofit/>
          </a:bodyPr>
          <a:lstStyle/>
          <a:p>
            <a:pPr>
              <a:lnSpc>
                <a:spcPts val="3400"/>
              </a:lnSpc>
            </a:pPr>
            <a:r>
              <a:rPr lang="lt-LT" altLang="en-US" sz="2800" b="1" dirty="0">
                <a:solidFill>
                  <a:srgbClr val="FF0000"/>
                </a:solidFill>
                <a:latin typeface="+mn-lt"/>
              </a:rPr>
              <a:t>Investicijos į pastatų atnaujinimą 2003 – 2021 m.</a:t>
            </a:r>
            <a:r>
              <a:rPr lang="lt-LT" altLang="en-US" sz="2800" b="1" dirty="0">
                <a:latin typeface="+mn-lt"/>
              </a:rPr>
              <a:t> </a:t>
            </a:r>
          </a:p>
        </p:txBody>
      </p:sp>
      <p:graphicFrame>
        <p:nvGraphicFramePr>
          <p:cNvPr id="13315" name="Group 3">
            <a:extLst>
              <a:ext uri="{FF2B5EF4-FFF2-40B4-BE49-F238E27FC236}">
                <a16:creationId xmlns:a16="http://schemas.microsoft.com/office/drawing/2014/main" id="{888D4D61-7D50-484E-979D-DB4CF2BF587A}"/>
              </a:ext>
            </a:extLst>
          </p:cNvPr>
          <p:cNvGraphicFramePr>
            <a:graphicFrameLocks noGrp="1"/>
          </p:cNvGraphicFramePr>
          <p:nvPr>
            <p:ph type="tbl" idx="1"/>
          </p:nvPr>
        </p:nvGraphicFramePr>
        <p:xfrm>
          <a:off x="609600" y="1606378"/>
          <a:ext cx="10972799" cy="4547285"/>
        </p:xfrm>
        <a:graphic>
          <a:graphicData uri="http://schemas.openxmlformats.org/drawingml/2006/table">
            <a:tbl>
              <a:tblPr/>
              <a:tblGrid>
                <a:gridCol w="1364063">
                  <a:extLst>
                    <a:ext uri="{9D8B030D-6E8A-4147-A177-3AD203B41FA5}">
                      <a16:colId xmlns:a16="http://schemas.microsoft.com/office/drawing/2014/main" val="2860252856"/>
                    </a:ext>
                  </a:extLst>
                </a:gridCol>
                <a:gridCol w="1329686">
                  <a:extLst>
                    <a:ext uri="{9D8B030D-6E8A-4147-A177-3AD203B41FA5}">
                      <a16:colId xmlns:a16="http://schemas.microsoft.com/office/drawing/2014/main" val="362414498"/>
                    </a:ext>
                  </a:extLst>
                </a:gridCol>
                <a:gridCol w="1204688">
                  <a:extLst>
                    <a:ext uri="{9D8B030D-6E8A-4147-A177-3AD203B41FA5}">
                      <a16:colId xmlns:a16="http://schemas.microsoft.com/office/drawing/2014/main" val="214968407"/>
                    </a:ext>
                  </a:extLst>
                </a:gridCol>
                <a:gridCol w="874561">
                  <a:extLst>
                    <a:ext uri="{9D8B030D-6E8A-4147-A177-3AD203B41FA5}">
                      <a16:colId xmlns:a16="http://schemas.microsoft.com/office/drawing/2014/main" val="383452919"/>
                    </a:ext>
                  </a:extLst>
                </a:gridCol>
                <a:gridCol w="980102">
                  <a:extLst>
                    <a:ext uri="{9D8B030D-6E8A-4147-A177-3AD203B41FA5}">
                      <a16:colId xmlns:a16="http://schemas.microsoft.com/office/drawing/2014/main" val="3922756133"/>
                    </a:ext>
                  </a:extLst>
                </a:gridCol>
                <a:gridCol w="1200150">
                  <a:extLst>
                    <a:ext uri="{9D8B030D-6E8A-4147-A177-3AD203B41FA5}">
                      <a16:colId xmlns:a16="http://schemas.microsoft.com/office/drawing/2014/main" val="227359286"/>
                    </a:ext>
                  </a:extLst>
                </a:gridCol>
                <a:gridCol w="1371600">
                  <a:extLst>
                    <a:ext uri="{9D8B030D-6E8A-4147-A177-3AD203B41FA5}">
                      <a16:colId xmlns:a16="http://schemas.microsoft.com/office/drawing/2014/main" val="2442313085"/>
                    </a:ext>
                  </a:extLst>
                </a:gridCol>
                <a:gridCol w="1304925">
                  <a:extLst>
                    <a:ext uri="{9D8B030D-6E8A-4147-A177-3AD203B41FA5}">
                      <a16:colId xmlns:a16="http://schemas.microsoft.com/office/drawing/2014/main" val="64445986"/>
                    </a:ext>
                  </a:extLst>
                </a:gridCol>
                <a:gridCol w="1343024">
                  <a:extLst>
                    <a:ext uri="{9D8B030D-6E8A-4147-A177-3AD203B41FA5}">
                      <a16:colId xmlns:a16="http://schemas.microsoft.com/office/drawing/2014/main" val="3550053598"/>
                    </a:ext>
                  </a:extLst>
                </a:gridCol>
              </a:tblGrid>
              <a:tr h="196690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Investicijos į pastatų atnaujinimą pagal finansavimo šaltinius (LT/EUR)</a:t>
                      </a: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iki 2014 m.</a:t>
                      </a: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(LT/EUR)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2014 m.</a:t>
                      </a: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(LT/EUR)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2015 m.</a:t>
                      </a: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2016 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2017 – 2018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2019 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2020 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2021 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lt-LT" alt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alt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endParaRPr lang="en-US" dirty="0">
                        <a:solidFill>
                          <a:srgbClr val="FF0000"/>
                        </a:solidFill>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2645085531"/>
                  </a:ext>
                </a:extLst>
              </a:tr>
              <a:tr h="91330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ES struktūrinių fondų parama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7.661.763 Lt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2 219 000 </a:t>
                      </a: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654 989 Lt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189 698 </a:t>
                      </a: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83 229</a:t>
                      </a:r>
                      <a:endPar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148 239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13 174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lt-LT" sz="1800" b="1" kern="1200" dirty="0">
                          <a:solidFill>
                            <a:srgbClr val="FF0000"/>
                          </a:solidFill>
                          <a:effectLst/>
                          <a:latin typeface="Times New Roman" panose="02020603050405020304" pitchFamily="18" charset="0"/>
                          <a:ea typeface="+mn-ea"/>
                          <a:cs typeface="Times New Roman" panose="02020603050405020304" pitchFamily="18" charset="0"/>
                        </a:rPr>
                        <a:t>539 236</a:t>
                      </a:r>
                      <a:endPar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lt-LT"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520505234"/>
                  </a:ext>
                </a:extLst>
              </a:tr>
              <a:tr h="95344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Valstybės biudžeto lėšos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12 463 000 Lt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3 609 534 </a:t>
                      </a:r>
                      <a:r>
                        <a:rPr kumimoji="0" lang="lt-LT" altLang="en-US"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r>
                        <a:rPr kumimoji="0" lang="lt-LT" altLang="en-US" sz="1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1 561 000 Lt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452 097 </a:t>
                      </a:r>
                      <a:r>
                        <a:rPr kumimoji="0" lang="lt-LT" altLang="en-US"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t>
                      </a:r>
                      <a:r>
                        <a:rPr kumimoji="0" lang="lt-LT" altLang="en-US" sz="1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289 620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500 000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alt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895 000</a:t>
                      </a:r>
                    </a:p>
                    <a:p>
                      <a:endParaRPr lang="en-US" dirty="0">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alt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1 395 000</a:t>
                      </a:r>
                    </a:p>
                    <a:p>
                      <a:endParaRPr lang="en-US" dirty="0">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225439143"/>
                  </a:ext>
                </a:extLst>
              </a:tr>
              <a:tr h="71362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Ligoninės lėšos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1 539 949 Lt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446 000 </a:t>
                      </a: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193 453 Lt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56 028 </a:t>
                      </a: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11 795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lt-LT"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734791188"/>
                  </a:ext>
                </a:extLst>
              </a:tr>
            </a:tbl>
          </a:graphicData>
        </a:graphic>
      </p:graphicFrame>
      <p:sp>
        <p:nvSpPr>
          <p:cNvPr id="2" name="Skaidrės numerio vietos rezervavimo ženklas 1">
            <a:extLst>
              <a:ext uri="{FF2B5EF4-FFF2-40B4-BE49-F238E27FC236}">
                <a16:creationId xmlns:a16="http://schemas.microsoft.com/office/drawing/2014/main" id="{6B3A9C89-F6A1-43CD-8405-4746EF43618E}"/>
              </a:ext>
            </a:extLst>
          </p:cNvPr>
          <p:cNvSpPr>
            <a:spLocks noGrp="1"/>
          </p:cNvSpPr>
          <p:nvPr>
            <p:ph type="sldNum" sz="quarter" idx="12"/>
          </p:nvPr>
        </p:nvSpPr>
        <p:spPr/>
        <p:txBody>
          <a:bodyPr/>
          <a:lstStyle/>
          <a:p>
            <a:fld id="{1BD341EA-33EF-4039-BB28-6DE1CBF9FA3D}" type="slidenum">
              <a:rPr lang="lt-LT" altLang="en-US" smtClean="0"/>
              <a:pPr/>
              <a:t>16</a:t>
            </a:fld>
            <a:endParaRPr lang="lt-LT"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F831553-CE47-4338-9242-DCAF5D5F87AC}"/>
              </a:ext>
            </a:extLst>
          </p:cNvPr>
          <p:cNvSpPr>
            <a:spLocks noGrp="1" noChangeArrowheads="1"/>
          </p:cNvSpPr>
          <p:nvPr>
            <p:ph type="title"/>
          </p:nvPr>
        </p:nvSpPr>
        <p:spPr>
          <a:xfrm>
            <a:off x="485693" y="136525"/>
            <a:ext cx="9355221" cy="849312"/>
          </a:xfrm>
        </p:spPr>
        <p:txBody>
          <a:bodyPr/>
          <a:lstStyle/>
          <a:p>
            <a:r>
              <a:rPr lang="lt-LT" altLang="en-US" sz="2800" b="1" dirty="0">
                <a:solidFill>
                  <a:srgbClr val="CC3300"/>
                </a:solidFill>
                <a:latin typeface="+mn-lt"/>
              </a:rPr>
              <a:t>Ligoninės pajamos 2021 m.</a:t>
            </a:r>
          </a:p>
        </p:txBody>
      </p:sp>
      <p:sp>
        <p:nvSpPr>
          <p:cNvPr id="14339" name="Rectangle 3">
            <a:extLst>
              <a:ext uri="{FF2B5EF4-FFF2-40B4-BE49-F238E27FC236}">
                <a16:creationId xmlns:a16="http://schemas.microsoft.com/office/drawing/2014/main" id="{CB2E5B6A-31BD-4138-9202-0A572A906262}"/>
              </a:ext>
            </a:extLst>
          </p:cNvPr>
          <p:cNvSpPr>
            <a:spLocks noGrp="1" noChangeArrowheads="1"/>
          </p:cNvSpPr>
          <p:nvPr>
            <p:ph idx="1"/>
          </p:nvPr>
        </p:nvSpPr>
        <p:spPr>
          <a:xfrm>
            <a:off x="1120775" y="1511300"/>
            <a:ext cx="7489825" cy="4319587"/>
          </a:xfrm>
        </p:spPr>
        <p:txBody>
          <a:bodyPr>
            <a:normAutofit fontScale="25000" lnSpcReduction="20000"/>
          </a:bodyPr>
          <a:lstStyle/>
          <a:p>
            <a:pPr marL="342900" lvl="0" indent="-342900">
              <a:lnSpc>
                <a:spcPct val="107000"/>
              </a:lnSpc>
              <a:spcAft>
                <a:spcPts val="800"/>
              </a:spcAft>
              <a:buFont typeface="Times New Roman" panose="02020603050405020304" pitchFamily="18" charset="0"/>
              <a:buChar char="•"/>
              <a:tabLst>
                <a:tab pos="457200" algn="l"/>
              </a:tabLst>
            </a:pPr>
            <a:r>
              <a:rPr lang="en-US" sz="8000" dirty="0" err="1">
                <a:effectLst/>
                <a:latin typeface="Times New Roman" panose="02020603050405020304" pitchFamily="18" charset="0"/>
                <a:ea typeface="Times New Roman" panose="02020603050405020304" pitchFamily="18" charset="0"/>
                <a:cs typeface="Times New Roman" panose="02020603050405020304" pitchFamily="18" charset="0"/>
              </a:rPr>
              <a:t>Ligoninės</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cs typeface="Times New Roman" panose="02020603050405020304" pitchFamily="18" charset="0"/>
              </a:rPr>
              <a:t>pajamos</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lt-LT" sz="8000" b="1"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8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8000" b="1" dirty="0">
                <a:latin typeface="Times New Roman" panose="02020603050405020304" pitchFamily="18" charset="0"/>
                <a:ea typeface="Times New Roman" panose="02020603050405020304" pitchFamily="18" charset="0"/>
                <a:cs typeface="Times New Roman" panose="02020603050405020304" pitchFamily="18" charset="0"/>
              </a:rPr>
              <a:t>202</a:t>
            </a:r>
            <a:r>
              <a:rPr lang="en-US" sz="8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8000" b="1" dirty="0">
                <a:effectLst/>
                <a:latin typeface="Times New Roman" panose="02020603050405020304" pitchFamily="18" charset="0"/>
                <a:ea typeface="Times New Roman" panose="02020603050405020304" pitchFamily="18" charset="0"/>
                <a:cs typeface="Times New Roman" panose="02020603050405020304" pitchFamily="18" charset="0"/>
              </a:rPr>
              <a:t>280</a:t>
            </a:r>
            <a:r>
              <a:rPr lang="en-US" sz="8000" b="1"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cs typeface="Times New Roman" panose="02020603050405020304" pitchFamily="18" charset="0"/>
              </a:rPr>
              <a:t>Iš</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PSDF                              </a:t>
            </a:r>
            <a:r>
              <a:rPr lang="lt-LT"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9 </a:t>
            </a:r>
            <a:r>
              <a:rPr lang="lt-LT" sz="8000" dirty="0">
                <a:effectLst/>
                <a:latin typeface="Times New Roman" panose="02020603050405020304" pitchFamily="18" charset="0"/>
                <a:ea typeface="Times New Roman" panose="02020603050405020304" pitchFamily="18" charset="0"/>
                <a:cs typeface="Times New Roman" panose="02020603050405020304" pitchFamily="18" charset="0"/>
              </a:rPr>
              <a:t>583</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8000" dirty="0">
                <a:effectLst/>
                <a:latin typeface="Times New Roman" panose="02020603050405020304" pitchFamily="18" charset="0"/>
                <a:ea typeface="Times New Roman" panose="02020603050405020304" pitchFamily="18" charset="0"/>
                <a:cs typeface="Times New Roman" panose="02020603050405020304" pitchFamily="18" charset="0"/>
              </a:rPr>
              <a:t>111</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8000" dirty="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spcAft>
                <a:spcPts val="800"/>
              </a:spcAft>
              <a:buNone/>
              <a:tabLst>
                <a:tab pos="457200" algn="l"/>
              </a:tabLst>
            </a:pP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cs typeface="Times New Roman" panose="02020603050405020304" pitchFamily="18" charset="0"/>
              </a:rPr>
              <a:t>Iš</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cs typeface="Times New Roman" panose="02020603050405020304" pitchFamily="18" charset="0"/>
              </a:rPr>
              <a:t>valstybės</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cs typeface="Times New Roman" panose="02020603050405020304" pitchFamily="18" charset="0"/>
              </a:rPr>
              <a:t>biudžeto</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5</a:t>
            </a:r>
            <a:r>
              <a:rPr lang="lt-LT" sz="8000" dirty="0">
                <a:effectLst/>
                <a:latin typeface="Times New Roman" panose="02020603050405020304" pitchFamily="18" charset="0"/>
                <a:ea typeface="Times New Roman" panose="02020603050405020304" pitchFamily="18" charset="0"/>
                <a:cs typeface="Times New Roman" panose="02020603050405020304" pitchFamily="18" charset="0"/>
              </a:rPr>
              <a:t>24</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8000" dirty="0">
                <a:latin typeface="Times New Roman" panose="02020603050405020304" pitchFamily="18" charset="0"/>
                <a:ea typeface="Times New Roman" panose="02020603050405020304" pitchFamily="18" charset="0"/>
                <a:cs typeface="Times New Roman" panose="02020603050405020304" pitchFamily="18" charset="0"/>
              </a:rPr>
              <a:t>82</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9 €</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cs typeface="Times New Roman" panose="02020603050405020304" pitchFamily="18" charset="0"/>
              </a:rPr>
              <a:t>Iš</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ES                     </a:t>
            </a:r>
            <a:r>
              <a:rPr lang="lt-LT"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8000" dirty="0">
                <a:effectLst/>
                <a:latin typeface="Times New Roman" panose="02020603050405020304" pitchFamily="18" charset="0"/>
                <a:ea typeface="Times New Roman" panose="02020603050405020304" pitchFamily="18" charset="0"/>
                <a:cs typeface="Times New Roman" panose="02020603050405020304" pitchFamily="18" charset="0"/>
              </a:rPr>
              <a:t>19 987 </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endParaRPr lang="lt-LT" sz="8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Times New Roman" panose="02020603050405020304" pitchFamily="18" charset="0"/>
              <a:buChar char="•"/>
              <a:tabLst>
                <a:tab pos="457200" algn="l"/>
              </a:tabLst>
            </a:pP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Iš</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kitų</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juridinių</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ir</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fizinių</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asmenų</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lt-LT"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lt-LT" sz="8000" dirty="0">
                <a:latin typeface="Times New Roman" panose="02020603050405020304" pitchFamily="18" charset="0"/>
                <a:ea typeface="Times New Roman" panose="02020603050405020304" pitchFamily="18" charset="0"/>
                <a:cs typeface="Times New Roman" panose="02020603050405020304" pitchFamily="18" charset="0"/>
              </a:rPr>
              <a:t>7</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4 </a:t>
            </a:r>
            <a:r>
              <a:rPr lang="lt-LT" sz="8000" dirty="0">
                <a:latin typeface="Times New Roman" panose="02020603050405020304" pitchFamily="18" charset="0"/>
                <a:ea typeface="Times New Roman" panose="02020603050405020304" pitchFamily="18" charset="0"/>
                <a:cs typeface="Times New Roman" panose="02020603050405020304" pitchFamily="18" charset="0"/>
              </a:rPr>
              <a:t>352</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endParaRPr lang="en-US" sz="8000" dirty="0">
              <a:effectLst/>
              <a:ea typeface="Calibri" panose="020F0502020204030204" pitchFamily="34" charset="0"/>
              <a:cs typeface="Times New Roman" panose="02020603050405020304" pitchFamily="18" charset="0"/>
            </a:endParaRPr>
          </a:p>
          <a:p>
            <a:pPr>
              <a:buClr>
                <a:srgbClr val="CC3300"/>
              </a:buClr>
            </a:pPr>
            <a:endParaRPr lang="lt-LT" altLang="en-US" sz="5100" b="1" dirty="0">
              <a:solidFill>
                <a:srgbClr val="FF3300"/>
              </a:solidFill>
            </a:endParaRPr>
          </a:p>
          <a:p>
            <a:pPr marL="457200" lvl="1" indent="0">
              <a:buClr>
                <a:srgbClr val="CC3300"/>
              </a:buClr>
              <a:buNone/>
            </a:pPr>
            <a:r>
              <a:rPr lang="lt-LT" altLang="en-US" sz="5100" dirty="0">
                <a:solidFill>
                  <a:srgbClr val="CC3300"/>
                </a:solidFill>
              </a:rPr>
              <a:t>    </a:t>
            </a:r>
          </a:p>
          <a:p>
            <a:pPr lvl="1">
              <a:buClr>
                <a:srgbClr val="CC3300"/>
              </a:buClr>
            </a:pPr>
            <a:endParaRPr lang="lt-LT" altLang="en-US" sz="2000" dirty="0">
              <a:solidFill>
                <a:srgbClr val="CC3300"/>
              </a:solidFill>
            </a:endParaRPr>
          </a:p>
          <a:p>
            <a:pPr lvl="1">
              <a:buClr>
                <a:srgbClr val="CC3300"/>
              </a:buClr>
              <a:buFontTx/>
              <a:buNone/>
            </a:pPr>
            <a:r>
              <a:rPr lang="lt-LT" altLang="en-US" dirty="0">
                <a:solidFill>
                  <a:srgbClr val="CC3300"/>
                </a:solidFill>
              </a:rPr>
              <a:t>		</a:t>
            </a:r>
            <a:endParaRPr lang="lt-LT" altLang="en-US" dirty="0"/>
          </a:p>
        </p:txBody>
      </p:sp>
      <p:sp>
        <p:nvSpPr>
          <p:cNvPr id="2" name="Skaidrės numerio vietos rezervavimo ženklas 1">
            <a:extLst>
              <a:ext uri="{FF2B5EF4-FFF2-40B4-BE49-F238E27FC236}">
                <a16:creationId xmlns:a16="http://schemas.microsoft.com/office/drawing/2014/main" id="{F6D18932-D0EE-452C-943C-C41E96745B74}"/>
              </a:ext>
            </a:extLst>
          </p:cNvPr>
          <p:cNvSpPr>
            <a:spLocks noGrp="1"/>
          </p:cNvSpPr>
          <p:nvPr>
            <p:ph type="sldNum" sz="quarter" idx="12"/>
          </p:nvPr>
        </p:nvSpPr>
        <p:spPr/>
        <p:txBody>
          <a:bodyPr/>
          <a:lstStyle/>
          <a:p>
            <a:fld id="{5ED82A55-6E94-417E-81F2-D5388CFE73D7}"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F667076-BAE8-4E91-AE3D-4C1F71FC323A}"/>
              </a:ext>
            </a:extLst>
          </p:cNvPr>
          <p:cNvSpPr>
            <a:spLocks noGrp="1" noChangeArrowheads="1"/>
          </p:cNvSpPr>
          <p:nvPr>
            <p:ph type="title"/>
          </p:nvPr>
        </p:nvSpPr>
        <p:spPr>
          <a:xfrm>
            <a:off x="482860" y="128287"/>
            <a:ext cx="10972800" cy="830072"/>
          </a:xfrm>
        </p:spPr>
        <p:txBody>
          <a:bodyPr>
            <a:normAutofit/>
          </a:bodyPr>
          <a:lstStyle/>
          <a:p>
            <a:r>
              <a:rPr lang="lt-LT" altLang="en-US" sz="2800" b="1" dirty="0">
                <a:solidFill>
                  <a:srgbClr val="FF0000"/>
                </a:solidFill>
                <a:latin typeface="+mn-lt"/>
              </a:rPr>
              <a:t>Pagrindinės veiklos pajamos</a:t>
            </a:r>
            <a:r>
              <a:rPr lang="lt-LT" altLang="en-US" sz="2800" dirty="0">
                <a:latin typeface="+mn-lt"/>
              </a:rPr>
              <a:t> </a:t>
            </a:r>
          </a:p>
        </p:txBody>
      </p:sp>
      <p:graphicFrame>
        <p:nvGraphicFramePr>
          <p:cNvPr id="62524" name="Group 60">
            <a:extLst>
              <a:ext uri="{FF2B5EF4-FFF2-40B4-BE49-F238E27FC236}">
                <a16:creationId xmlns:a16="http://schemas.microsoft.com/office/drawing/2014/main" id="{802EC24C-A537-4232-B64B-1294934CE86B}"/>
              </a:ext>
            </a:extLst>
          </p:cNvPr>
          <p:cNvGraphicFramePr>
            <a:graphicFrameLocks noGrp="1"/>
          </p:cNvGraphicFramePr>
          <p:nvPr>
            <p:ph type="tbl" idx="1"/>
          </p:nvPr>
        </p:nvGraphicFramePr>
        <p:xfrm>
          <a:off x="609600" y="1375720"/>
          <a:ext cx="10972800" cy="5089328"/>
        </p:xfrm>
        <a:graphic>
          <a:graphicData uri="http://schemas.openxmlformats.org/drawingml/2006/table">
            <a:tbl>
              <a:tblPr/>
              <a:tblGrid>
                <a:gridCol w="5487450">
                  <a:extLst>
                    <a:ext uri="{9D8B030D-6E8A-4147-A177-3AD203B41FA5}">
                      <a16:colId xmlns:a16="http://schemas.microsoft.com/office/drawing/2014/main" val="3271463187"/>
                    </a:ext>
                  </a:extLst>
                </a:gridCol>
                <a:gridCol w="5485350">
                  <a:extLst>
                    <a:ext uri="{9D8B030D-6E8A-4147-A177-3AD203B41FA5}">
                      <a16:colId xmlns:a16="http://schemas.microsoft.com/office/drawing/2014/main" val="3012784387"/>
                    </a:ext>
                  </a:extLst>
                </a:gridCol>
              </a:tblGrid>
              <a:tr h="317346">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Finansavimo pajamos</a:t>
                      </a: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3590593386"/>
                  </a:ext>
                </a:extLst>
              </a:tr>
              <a:tr h="3173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Iš valstybės biudžeto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lt-LT" sz="1600" b="1" kern="1200" dirty="0">
                          <a:solidFill>
                            <a:schemeClr val="tx1"/>
                          </a:solidFill>
                          <a:effectLst/>
                          <a:latin typeface="Times New Roman" panose="02020603050405020304" pitchFamily="18" charset="0"/>
                          <a:ea typeface="+mn-ea"/>
                          <a:cs typeface="Times New Roman" panose="02020603050405020304" pitchFamily="18" charset="0"/>
                        </a:rPr>
                        <a:t>490 530</a:t>
                      </a:r>
                      <a:r>
                        <a:rPr lang="en-US" sz="1600" b="1" kern="1200" dirty="0">
                          <a:solidFill>
                            <a:schemeClr val="tx1"/>
                          </a:solidFill>
                          <a:effectLst/>
                          <a:latin typeface="Times New Roman" panose="02020603050405020304" pitchFamily="18" charset="0"/>
                          <a:ea typeface="+mn-ea"/>
                          <a:cs typeface="Times New Roman" panose="02020603050405020304" pitchFamily="18" charset="0"/>
                        </a:rPr>
                        <a:t> €</a:t>
                      </a:r>
                      <a:endParaRPr kumimoji="0" lang="lt-LT"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2285464705"/>
                  </a:ext>
                </a:extLst>
              </a:tr>
              <a:tr h="46707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Iš valstybės biudžeto – ligoninės apsaugos finansavimo pajamos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456 000 €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507702260"/>
                  </a:ext>
                </a:extLst>
              </a:tr>
              <a:tr h="317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Finansavimas</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Covid-19 </a:t>
                      </a:r>
                      <a:endPar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32 538 €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36867799"/>
                  </a:ext>
                </a:extLst>
              </a:tr>
              <a:tr h="317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Užimtumo</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tarnybos</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 DU </a:t>
                      </a:r>
                      <a:r>
                        <a:rPr lang="en-US" sz="1600" kern="1200" dirty="0" err="1">
                          <a:solidFill>
                            <a:schemeClr val="tx1"/>
                          </a:solidFill>
                          <a:effectLst/>
                          <a:latin typeface="Times New Roman" panose="02020603050405020304" pitchFamily="18" charset="0"/>
                          <a:ea typeface="+mn-ea"/>
                          <a:cs typeface="Times New Roman" panose="02020603050405020304" pitchFamily="18" charset="0"/>
                        </a:rPr>
                        <a:t>kompensacija</a:t>
                      </a:r>
                      <a:endPar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1992 €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17821078"/>
                  </a:ext>
                </a:extLst>
              </a:tr>
              <a:tr h="3173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Ilgalaikio turto nusidėvėjimas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135970805"/>
                  </a:ext>
                </a:extLst>
              </a:tr>
              <a:tr h="31977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Iš ES , užsienio valstybių ir tarptautinių organizacijų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8 826 €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965222568"/>
                  </a:ext>
                </a:extLst>
              </a:tr>
              <a:tr h="3173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Priemonės vakcinacijai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589 €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2387625564"/>
                  </a:ext>
                </a:extLst>
              </a:tr>
              <a:tr h="317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Apsaugos priemonės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8 237 €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197440337"/>
                  </a:ext>
                </a:extLst>
              </a:tr>
              <a:tr h="3173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Iš kitų finansavimo šaltinių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168 232 €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2507133279"/>
                  </a:ext>
                </a:extLst>
              </a:tr>
              <a:tr h="3173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VŠĮ Panevėžio ligoninė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2966159588"/>
                  </a:ext>
                </a:extLst>
              </a:tr>
              <a:tr h="37973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Juridiniai asmenys (trumpalaikis turtas)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1 156 €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640523647"/>
                  </a:ext>
                </a:extLst>
              </a:tr>
              <a:tr h="379734">
                <a:tc>
                  <a:txBody>
                    <a:body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5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TLK Darbo užmokesčio didinimas dėl Covid-19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167 655 €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587700067"/>
                  </a:ext>
                </a:extLst>
              </a:tr>
              <a:tr h="46707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Panaudotų 1,2 proc. GPM dalis pacientų reikmėms pajamos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577 €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520195128"/>
                  </a:ext>
                </a:extLst>
              </a:tr>
            </a:tbl>
          </a:graphicData>
        </a:graphic>
      </p:graphicFrame>
      <p:sp>
        <p:nvSpPr>
          <p:cNvPr id="2" name="Skaidrės numerio vietos rezervavimo ženklas 1">
            <a:extLst>
              <a:ext uri="{FF2B5EF4-FFF2-40B4-BE49-F238E27FC236}">
                <a16:creationId xmlns:a16="http://schemas.microsoft.com/office/drawing/2014/main" id="{3D92FE12-C52E-4A22-8022-7307AB82644B}"/>
              </a:ext>
            </a:extLst>
          </p:cNvPr>
          <p:cNvSpPr>
            <a:spLocks noGrp="1"/>
          </p:cNvSpPr>
          <p:nvPr>
            <p:ph type="sldNum" sz="quarter" idx="12"/>
          </p:nvPr>
        </p:nvSpPr>
        <p:spPr/>
        <p:txBody>
          <a:bodyPr/>
          <a:lstStyle/>
          <a:p>
            <a:fld id="{1BD341EA-33EF-4039-BB28-6DE1CBF9FA3D}" type="slidenum">
              <a:rPr lang="lt-LT" altLang="en-US" smtClean="0"/>
              <a:pPr/>
              <a:t>18</a:t>
            </a:fld>
            <a:endParaRPr lang="lt-LT"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F831553-CE47-4338-9242-DCAF5D5F87AC}"/>
              </a:ext>
            </a:extLst>
          </p:cNvPr>
          <p:cNvSpPr>
            <a:spLocks noGrp="1" noChangeArrowheads="1"/>
          </p:cNvSpPr>
          <p:nvPr>
            <p:ph type="title"/>
          </p:nvPr>
        </p:nvSpPr>
        <p:spPr>
          <a:xfrm>
            <a:off x="526419" y="150813"/>
            <a:ext cx="8229600" cy="849312"/>
          </a:xfrm>
        </p:spPr>
        <p:txBody>
          <a:bodyPr>
            <a:normAutofit/>
          </a:bodyPr>
          <a:lstStyle/>
          <a:p>
            <a:r>
              <a:rPr lang="lt-LT" altLang="en-US" sz="2800" b="1" dirty="0">
                <a:solidFill>
                  <a:srgbClr val="CC3300"/>
                </a:solidFill>
                <a:latin typeface="+mn-lt"/>
              </a:rPr>
              <a:t>Per vienerius metus gautinos sumos</a:t>
            </a:r>
          </a:p>
        </p:txBody>
      </p:sp>
      <p:sp>
        <p:nvSpPr>
          <p:cNvPr id="14339" name="Rectangle 3">
            <a:extLst>
              <a:ext uri="{FF2B5EF4-FFF2-40B4-BE49-F238E27FC236}">
                <a16:creationId xmlns:a16="http://schemas.microsoft.com/office/drawing/2014/main" id="{CB2E5B6A-31BD-4138-9202-0A572A906262}"/>
              </a:ext>
            </a:extLst>
          </p:cNvPr>
          <p:cNvSpPr>
            <a:spLocks noGrp="1" noChangeArrowheads="1"/>
          </p:cNvSpPr>
          <p:nvPr>
            <p:ph idx="1"/>
          </p:nvPr>
        </p:nvSpPr>
        <p:spPr>
          <a:xfrm>
            <a:off x="1413111" y="1312069"/>
            <a:ext cx="10672184" cy="4732336"/>
          </a:xfrm>
        </p:spPr>
        <p:txBody>
          <a:bodyPr>
            <a:noAutofit/>
          </a:bodyPr>
          <a:lstStyle/>
          <a:p>
            <a:pPr algn="just">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Už</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turto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naudojimą</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…………………………………………………………………………..……..3 990 €.</a:t>
            </a:r>
          </a:p>
          <a:p>
            <a:pPr marL="0" indent="0" algn="just">
              <a:lnSpc>
                <a:spcPct val="107000"/>
              </a:lnSpc>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pirkėjų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skolos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už</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komunalines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paslaugas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algn="just">
              <a:lnSpc>
                <a:spcPct val="115000"/>
              </a:lnSpc>
              <a:spcAft>
                <a:spcPts val="10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Už suteiktas sveikatos priežiūros paslaugas..................................................................................816 112 €.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Lietuva – Latvija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Interreg</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projektą LLI-368 iš jų ES-118 015, VB-33 044................................151 059 €.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DU kompensavimas.......................................................................................................................57 541 €.</a:t>
            </a:r>
            <a:endParaRPr lang="lt-LT" altLang="en-US" sz="1800" dirty="0">
              <a:solidFill>
                <a:srgbClr val="CC3300"/>
              </a:solidFill>
              <a:latin typeface="Times New Roman" panose="02020603050405020304" pitchFamily="18" charset="0"/>
              <a:cs typeface="Times New Roman" panose="02020603050405020304" pitchFamily="18" charset="0"/>
            </a:endParaRPr>
          </a:p>
          <a:p>
            <a:pPr lvl="1">
              <a:buClr>
                <a:srgbClr val="CC3300"/>
              </a:buClr>
              <a:buFontTx/>
              <a:buNone/>
            </a:pPr>
            <a:r>
              <a:rPr lang="lt-LT" altLang="en-US" sz="1800" dirty="0">
                <a:solidFill>
                  <a:srgbClr val="CC3300"/>
                </a:solidFill>
                <a:latin typeface="Times New Roman" panose="02020603050405020304" pitchFamily="18" charset="0"/>
                <a:cs typeface="Times New Roman" panose="02020603050405020304" pitchFamily="18" charset="0"/>
              </a:rPr>
              <a:t>		</a:t>
            </a:r>
            <a:endParaRPr lang="lt-LT" altLang="en-US" sz="1800" dirty="0">
              <a:latin typeface="Times New Roman" panose="02020603050405020304" pitchFamily="18" charset="0"/>
              <a:cs typeface="Times New Roman" panose="02020603050405020304" pitchFamily="18" charset="0"/>
            </a:endParaRPr>
          </a:p>
        </p:txBody>
      </p:sp>
      <p:sp>
        <p:nvSpPr>
          <p:cNvPr id="2" name="Skaidrės numerio vietos rezervavimo ženklas 1">
            <a:extLst>
              <a:ext uri="{FF2B5EF4-FFF2-40B4-BE49-F238E27FC236}">
                <a16:creationId xmlns:a16="http://schemas.microsoft.com/office/drawing/2014/main" id="{4F18F6DF-F7D4-4A3A-BBD2-8EDF07F59B46}"/>
              </a:ext>
            </a:extLst>
          </p:cNvPr>
          <p:cNvSpPr>
            <a:spLocks noGrp="1"/>
          </p:cNvSpPr>
          <p:nvPr>
            <p:ph type="sldNum" sz="quarter" idx="12"/>
          </p:nvPr>
        </p:nvSpPr>
        <p:spPr/>
        <p:txBody>
          <a:bodyPr/>
          <a:lstStyle/>
          <a:p>
            <a:fld id="{5ED82A55-6E94-417E-81F2-D5388CFE73D7}" type="slidenum">
              <a:rPr lang="en-US" smtClean="0"/>
              <a:t>19</a:t>
            </a:fld>
            <a:endParaRPr lang="en-US"/>
          </a:p>
        </p:txBody>
      </p:sp>
    </p:spTree>
    <p:extLst>
      <p:ext uri="{BB962C8B-B14F-4D97-AF65-F5344CB8AC3E}">
        <p14:creationId xmlns:p14="http://schemas.microsoft.com/office/powerpoint/2010/main" val="9988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032BC61-D391-4716-82F0-75F4F993E662}"/>
              </a:ext>
            </a:extLst>
          </p:cNvPr>
          <p:cNvSpPr>
            <a:spLocks noGrp="1" noChangeArrowheads="1"/>
          </p:cNvSpPr>
          <p:nvPr>
            <p:ph type="title"/>
          </p:nvPr>
        </p:nvSpPr>
        <p:spPr>
          <a:xfrm>
            <a:off x="500448" y="130761"/>
            <a:ext cx="10515600" cy="1325563"/>
          </a:xfrm>
        </p:spPr>
        <p:txBody>
          <a:bodyPr>
            <a:normAutofit/>
          </a:bodyPr>
          <a:lstStyle/>
          <a:p>
            <a:r>
              <a:rPr lang="lt-LT" altLang="en-US" sz="2800" b="1" dirty="0">
                <a:solidFill>
                  <a:srgbClr val="CC3300"/>
                </a:solidFill>
                <a:latin typeface="+mn-lt"/>
              </a:rPr>
              <a:t>Rokiškio psichiatrijos ligoninė – vienintelė įstaiga Lietuvoje teikianti specialiosios psichiatrijos paslaugas</a:t>
            </a:r>
          </a:p>
        </p:txBody>
      </p:sp>
      <p:pic>
        <p:nvPicPr>
          <p:cNvPr id="6147" name="Picture 11" descr="Picture12">
            <a:extLst>
              <a:ext uri="{FF2B5EF4-FFF2-40B4-BE49-F238E27FC236}">
                <a16:creationId xmlns:a16="http://schemas.microsoft.com/office/drawing/2014/main" id="{15D71CAD-AEFA-4409-A385-7C9BF9518B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595154" y="1938131"/>
            <a:ext cx="7001691" cy="41263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kaidrės numerio vietos rezervavimo ženklas 1">
            <a:extLst>
              <a:ext uri="{FF2B5EF4-FFF2-40B4-BE49-F238E27FC236}">
                <a16:creationId xmlns:a16="http://schemas.microsoft.com/office/drawing/2014/main" id="{6B2F0F82-8E88-4097-8B8A-B50F4101DABD}"/>
              </a:ext>
            </a:extLst>
          </p:cNvPr>
          <p:cNvSpPr>
            <a:spLocks noGrp="1"/>
          </p:cNvSpPr>
          <p:nvPr>
            <p:ph type="sldNum" sz="quarter" idx="12"/>
          </p:nvPr>
        </p:nvSpPr>
        <p:spPr/>
        <p:txBody>
          <a:bodyPr/>
          <a:lstStyle/>
          <a:p>
            <a:fld id="{5ED82A55-6E94-417E-81F2-D5388CFE73D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9F4051E-19D8-4D70-93DB-3FEEDAACDCC2}"/>
              </a:ext>
            </a:extLst>
          </p:cNvPr>
          <p:cNvSpPr>
            <a:spLocks noGrp="1"/>
          </p:cNvSpPr>
          <p:nvPr>
            <p:ph type="title"/>
          </p:nvPr>
        </p:nvSpPr>
        <p:spPr>
          <a:xfrm>
            <a:off x="516924" y="92397"/>
            <a:ext cx="10515600" cy="975658"/>
          </a:xfrm>
        </p:spPr>
        <p:txBody>
          <a:bodyPr>
            <a:normAutofit/>
          </a:bodyPr>
          <a:lstStyle/>
          <a:p>
            <a:r>
              <a:rPr lang="lt-LT" altLang="en-US" sz="2800" b="1" dirty="0">
                <a:solidFill>
                  <a:srgbClr val="CC3300"/>
                </a:solidFill>
                <a:latin typeface="+mn-lt"/>
              </a:rPr>
              <a:t>2021 ir 2020 m. gautų pajamų palyginimas</a:t>
            </a:r>
            <a:endParaRPr lang="en-US" sz="2800" dirty="0"/>
          </a:p>
        </p:txBody>
      </p:sp>
      <p:graphicFrame>
        <p:nvGraphicFramePr>
          <p:cNvPr id="6" name="Turinio vietos rezervavimo ženklas 5">
            <a:extLst>
              <a:ext uri="{FF2B5EF4-FFF2-40B4-BE49-F238E27FC236}">
                <a16:creationId xmlns:a16="http://schemas.microsoft.com/office/drawing/2014/main" id="{F4DDEDB1-966A-4EB4-A246-A9D25A1DC206}"/>
              </a:ext>
            </a:extLst>
          </p:cNvPr>
          <p:cNvGraphicFramePr>
            <a:graphicFrameLocks noGrp="1"/>
          </p:cNvGraphicFramePr>
          <p:nvPr>
            <p:ph idx="1"/>
          </p:nvPr>
        </p:nvGraphicFramePr>
        <p:xfrm>
          <a:off x="626076" y="1606378"/>
          <a:ext cx="10956325" cy="4759425"/>
        </p:xfrm>
        <a:graphic>
          <a:graphicData uri="http://schemas.openxmlformats.org/drawingml/2006/table">
            <a:tbl>
              <a:tblPr firstRow="1" firstCol="1" bandRow="1"/>
              <a:tblGrid>
                <a:gridCol w="810221">
                  <a:extLst>
                    <a:ext uri="{9D8B030D-6E8A-4147-A177-3AD203B41FA5}">
                      <a16:colId xmlns:a16="http://schemas.microsoft.com/office/drawing/2014/main" val="1767668126"/>
                    </a:ext>
                  </a:extLst>
                </a:gridCol>
                <a:gridCol w="3032972">
                  <a:extLst>
                    <a:ext uri="{9D8B030D-6E8A-4147-A177-3AD203B41FA5}">
                      <a16:colId xmlns:a16="http://schemas.microsoft.com/office/drawing/2014/main" val="3883135924"/>
                    </a:ext>
                  </a:extLst>
                </a:gridCol>
                <a:gridCol w="275552">
                  <a:extLst>
                    <a:ext uri="{9D8B030D-6E8A-4147-A177-3AD203B41FA5}">
                      <a16:colId xmlns:a16="http://schemas.microsoft.com/office/drawing/2014/main" val="815238713"/>
                    </a:ext>
                  </a:extLst>
                </a:gridCol>
                <a:gridCol w="1453255">
                  <a:extLst>
                    <a:ext uri="{9D8B030D-6E8A-4147-A177-3AD203B41FA5}">
                      <a16:colId xmlns:a16="http://schemas.microsoft.com/office/drawing/2014/main" val="3510617430"/>
                    </a:ext>
                  </a:extLst>
                </a:gridCol>
                <a:gridCol w="810221">
                  <a:extLst>
                    <a:ext uri="{9D8B030D-6E8A-4147-A177-3AD203B41FA5}">
                      <a16:colId xmlns:a16="http://schemas.microsoft.com/office/drawing/2014/main" val="1822636904"/>
                    </a:ext>
                  </a:extLst>
                </a:gridCol>
                <a:gridCol w="1603294">
                  <a:extLst>
                    <a:ext uri="{9D8B030D-6E8A-4147-A177-3AD203B41FA5}">
                      <a16:colId xmlns:a16="http://schemas.microsoft.com/office/drawing/2014/main" val="2630577520"/>
                    </a:ext>
                  </a:extLst>
                </a:gridCol>
                <a:gridCol w="810221">
                  <a:extLst>
                    <a:ext uri="{9D8B030D-6E8A-4147-A177-3AD203B41FA5}">
                      <a16:colId xmlns:a16="http://schemas.microsoft.com/office/drawing/2014/main" val="2146940289"/>
                    </a:ext>
                  </a:extLst>
                </a:gridCol>
                <a:gridCol w="2160589">
                  <a:extLst>
                    <a:ext uri="{9D8B030D-6E8A-4147-A177-3AD203B41FA5}">
                      <a16:colId xmlns:a16="http://schemas.microsoft.com/office/drawing/2014/main" val="96858289"/>
                    </a:ext>
                  </a:extLst>
                </a:gridCol>
              </a:tblGrid>
              <a:tr h="545028">
                <a:tc>
                  <a:txBody>
                    <a:bodyPr/>
                    <a:lstStyle/>
                    <a:p>
                      <a:pPr>
                        <a:lnSpc>
                          <a:spcPct val="107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Eil. Nr.</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Straipsnis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 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 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Pokytis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8301328"/>
                  </a:ext>
                </a:extLst>
              </a:tr>
              <a:tr h="545028">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Pagrindinės veiklos pajamos, iš jų</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10 202 280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11 016 123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-813 843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951313"/>
                  </a:ext>
                </a:extLst>
              </a:tr>
              <a:tr h="359998">
                <a:tc>
                  <a:txBody>
                    <a:bodyPr/>
                    <a:lstStyle/>
                    <a:p>
                      <a:pP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Finansavimo pajamos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lt-LT" sz="18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619 000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1 342 261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-723 261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237393"/>
                  </a:ext>
                </a:extLst>
              </a:tr>
              <a:tr h="359998">
                <a:tc>
                  <a:txBody>
                    <a:bodyPr/>
                    <a:lstStyle/>
                    <a:p>
                      <a:pP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valstybės biudžeto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524 829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571240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-46 410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387476"/>
                  </a:ext>
                </a:extLst>
              </a:tr>
              <a:tr h="545028">
                <a:tc>
                  <a:txBody>
                    <a:bodyPr/>
                    <a:lstStyle/>
                    <a:p>
                      <a:pP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lt-L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ES, užsienio valstybių ir tarptautinių organizacijų lėšų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19 987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666 442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lt-L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-646 455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36853"/>
                  </a:ext>
                </a:extLst>
              </a:tr>
              <a:tr h="359998">
                <a:tc>
                  <a:txBody>
                    <a:bodyPr/>
                    <a:lstStyle/>
                    <a:p>
                      <a:pP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lt-L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kitų finansavimo šaltinių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74 183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104 578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lt-L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-30 396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607947"/>
                  </a:ext>
                </a:extLst>
              </a:tr>
              <a:tr h="545028">
                <a:tc>
                  <a:txBody>
                    <a:bodyPr/>
                    <a:lstStyle/>
                    <a:p>
                      <a:pP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Pagrindinės veiklos kitos pajamos, iš jų</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9 583 224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93,93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9673691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87,82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-90467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476332"/>
                  </a:ext>
                </a:extLst>
              </a:tr>
              <a:tr h="545028">
                <a:tc>
                  <a:txBody>
                    <a:bodyPr/>
                    <a:lstStyle/>
                    <a:p>
                      <a:pP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lt-L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Už asmens sveikatos priežiūros paslaugas, PSDF¹</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9 583 111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9 673 691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lt-L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-90 580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01710"/>
                  </a:ext>
                </a:extLst>
              </a:tr>
              <a:tr h="545028">
                <a:tc>
                  <a:txBody>
                    <a:bodyPr/>
                    <a:lstStyle/>
                    <a:p>
                      <a:pP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Už mokamos asmens sveikatos priežiūros paslaugas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lt-LT"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lt-L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229431"/>
                  </a:ext>
                </a:extLst>
              </a:tr>
              <a:tr h="263027">
                <a:tc>
                  <a:txBody>
                    <a:bodyPr/>
                    <a:lstStyle/>
                    <a:p>
                      <a:pP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Kitos veiklos pajamos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41" marR="68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691294"/>
                  </a:ext>
                </a:extLst>
              </a:tr>
            </a:tbl>
          </a:graphicData>
        </a:graphic>
      </p:graphicFrame>
    </p:spTree>
    <p:extLst>
      <p:ext uri="{BB962C8B-B14F-4D97-AF65-F5344CB8AC3E}">
        <p14:creationId xmlns:p14="http://schemas.microsoft.com/office/powerpoint/2010/main" val="2266944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F49C206-5C0B-4420-80D8-A3245E28FD00}"/>
              </a:ext>
            </a:extLst>
          </p:cNvPr>
          <p:cNvSpPr>
            <a:spLocks noGrp="1" noChangeArrowheads="1"/>
          </p:cNvSpPr>
          <p:nvPr>
            <p:ph type="title"/>
          </p:nvPr>
        </p:nvSpPr>
        <p:spPr>
          <a:xfrm>
            <a:off x="512244" y="394901"/>
            <a:ext cx="9141258" cy="336550"/>
          </a:xfrm>
        </p:spPr>
        <p:txBody>
          <a:bodyPr>
            <a:noAutofit/>
          </a:bodyPr>
          <a:lstStyle/>
          <a:p>
            <a:r>
              <a:rPr lang="lt-LT" altLang="en-US" sz="2800" b="1" dirty="0">
                <a:solidFill>
                  <a:srgbClr val="CC3300"/>
                </a:solidFill>
                <a:latin typeface="+mn-lt"/>
              </a:rPr>
              <a:t>Ligoninės sąnaudos 2021 m.</a:t>
            </a:r>
          </a:p>
        </p:txBody>
      </p:sp>
      <p:sp>
        <p:nvSpPr>
          <p:cNvPr id="15363" name="Rectangle 3">
            <a:extLst>
              <a:ext uri="{FF2B5EF4-FFF2-40B4-BE49-F238E27FC236}">
                <a16:creationId xmlns:a16="http://schemas.microsoft.com/office/drawing/2014/main" id="{A870598E-2E19-40F3-89B6-64DDBB035C3B}"/>
              </a:ext>
            </a:extLst>
          </p:cNvPr>
          <p:cNvSpPr>
            <a:spLocks noGrp="1" noChangeArrowheads="1"/>
          </p:cNvSpPr>
          <p:nvPr>
            <p:ph idx="1"/>
          </p:nvPr>
        </p:nvSpPr>
        <p:spPr>
          <a:xfrm>
            <a:off x="1426644" y="1451661"/>
            <a:ext cx="10210800" cy="5730875"/>
          </a:xfrm>
          <a:ln/>
          <a:extLst>
            <a:ext uri="{91240B29-F687-4F45-9708-019B960494DF}">
              <a14:hiddenLine xmlns:a14="http://schemas.microsoft.com/office/drawing/2010/main" w="9525">
                <a:solidFill>
                  <a:srgbClr val="FFEA21"/>
                </a:solidFill>
                <a:miter lim="800000"/>
                <a:headEnd/>
                <a:tailEnd/>
              </a14:hiddenLine>
            </a:ext>
          </a:extLst>
        </p:spPr>
        <p:txBody>
          <a:bodyPr>
            <a:normAutofit fontScale="47500" lnSpcReduction="20000"/>
          </a:bodyPr>
          <a:lstStyle/>
          <a:p>
            <a:pPr lvl="0"/>
            <a:r>
              <a:rPr lang="en-US" sz="3400" dirty="0" err="1">
                <a:latin typeface="Times New Roman" panose="02020603050405020304" pitchFamily="18" charset="0"/>
                <a:cs typeface="Times New Roman" panose="02020603050405020304" pitchFamily="18" charset="0"/>
              </a:rPr>
              <a:t>Veiklos</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sąnaudos</a:t>
            </a:r>
            <a:r>
              <a:rPr lang="lt-LT" sz="3400" dirty="0">
                <a:latin typeface="Times New Roman" panose="02020603050405020304" pitchFamily="18" charset="0"/>
                <a:cs typeface="Times New Roman" panose="02020603050405020304" pitchFamily="18" charset="0"/>
              </a:rPr>
              <a:t>............................................................................................................................................</a:t>
            </a:r>
            <a:r>
              <a:rPr lang="en-US" sz="3400" dirty="0">
                <a:latin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cs typeface="Times New Roman" panose="02020603050405020304" pitchFamily="18" charset="0"/>
              </a:rPr>
              <a:t>-</a:t>
            </a:r>
            <a:r>
              <a:rPr lang="en-US" sz="3400" b="1" dirty="0">
                <a:effectLst/>
                <a:latin typeface="Times New Roman" panose="02020603050405020304" pitchFamily="18" charset="0"/>
                <a:ea typeface="Calibri" panose="020F0502020204030204" pitchFamily="34" charset="0"/>
                <a:cs typeface="Times New Roman" panose="02020603050405020304" pitchFamily="18" charset="0"/>
              </a:rPr>
              <a:t>10</a:t>
            </a:r>
            <a:r>
              <a:rPr lang="lt-LT" sz="3400" b="1" dirty="0">
                <a:effectLst/>
                <a:latin typeface="Times New Roman" panose="02020603050405020304" pitchFamily="18" charset="0"/>
                <a:ea typeface="Calibri" panose="020F0502020204030204" pitchFamily="34" charset="0"/>
                <a:cs typeface="Times New Roman" panose="02020603050405020304" pitchFamily="18" charset="0"/>
              </a:rPr>
              <a:t> 759 290 </a:t>
            </a:r>
            <a:r>
              <a:rPr lang="en-US" sz="3400" b="1"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p>
            <a:pPr marL="0" lvl="0" indent="0">
              <a:buNone/>
            </a:pPr>
            <a:endParaRPr lang="en-US" sz="3400" dirty="0">
              <a:latin typeface="Times New Roman" panose="02020603050405020304" pitchFamily="18" charset="0"/>
              <a:cs typeface="Times New Roman" panose="02020603050405020304" pitchFamily="18" charset="0"/>
            </a:endParaRPr>
          </a:p>
          <a:p>
            <a:pPr lvl="0"/>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Kitos</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veiklos</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rezultatas</a:t>
            </a:r>
            <a:r>
              <a:rPr lang="lt-LT" sz="3400" dirty="0">
                <a:latin typeface="Times New Roman" panose="02020603050405020304" pitchFamily="18" charset="0"/>
                <a:cs typeface="Times New Roman" panose="02020603050405020304" pitchFamily="18" charset="0"/>
              </a:rPr>
              <a:t>……………………………………………………………………………………….57</a:t>
            </a:r>
            <a:r>
              <a:rPr lang="lt-LT" sz="3400" b="1" dirty="0">
                <a:latin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p>
            <a:pPr marL="0" lvl="0" indent="0">
              <a:buNone/>
            </a:pPr>
            <a:endParaRPr lang="en-US" sz="3400" dirty="0">
              <a:latin typeface="Times New Roman" panose="02020603050405020304" pitchFamily="18" charset="0"/>
              <a:cs typeface="Times New Roman" panose="02020603050405020304" pitchFamily="18" charset="0"/>
            </a:endParaRPr>
          </a:p>
          <a:p>
            <a:pPr lvl="0"/>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Kitos</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veiklos</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sąnaudos</a:t>
            </a:r>
            <a:r>
              <a:rPr lang="lt-LT" sz="3400" dirty="0">
                <a:latin typeface="Times New Roman" panose="02020603050405020304" pitchFamily="18" charset="0"/>
                <a:cs typeface="Times New Roman" panose="02020603050405020304" pitchFamily="18" charset="0"/>
              </a:rPr>
              <a:t>…………………………………………………………………………………………0</a:t>
            </a:r>
            <a:r>
              <a:rPr lang="en-US" sz="3400" dirty="0">
                <a:latin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p>
            <a:pPr marL="0" lvl="0" indent="0">
              <a:buNone/>
            </a:pPr>
            <a:r>
              <a:rPr lang="en-US" sz="3400" dirty="0">
                <a:latin typeface="Times New Roman" panose="02020603050405020304" pitchFamily="18" charset="0"/>
                <a:cs typeface="Times New Roman" panose="02020603050405020304" pitchFamily="18" charset="0"/>
              </a:rPr>
              <a:t> </a:t>
            </a:r>
          </a:p>
          <a:p>
            <a:pPr lvl="0"/>
            <a:r>
              <a:rPr lang="en-US" sz="3400" dirty="0" err="1">
                <a:latin typeface="Times New Roman" panose="02020603050405020304" pitchFamily="18" charset="0"/>
                <a:cs typeface="Times New Roman" panose="02020603050405020304" pitchFamily="18" charset="0"/>
              </a:rPr>
              <a:t>Grynasis</a:t>
            </a:r>
            <a:r>
              <a:rPr lang="en-US" sz="3400" dirty="0">
                <a:latin typeface="Times New Roman" panose="02020603050405020304" pitchFamily="18" charset="0"/>
                <a:cs typeface="Times New Roman" panose="02020603050405020304" pitchFamily="18" charset="0"/>
              </a:rPr>
              <a:t> </a:t>
            </a:r>
            <a:r>
              <a:rPr lang="lt-LT" sz="3400" dirty="0">
                <a:latin typeface="Times New Roman" panose="02020603050405020304" pitchFamily="18" charset="0"/>
                <a:cs typeface="Times New Roman" panose="02020603050405020304" pitchFamily="18" charset="0"/>
              </a:rPr>
              <a:t>deficitas………………………………………………………………………………………………..308 170 </a:t>
            </a:r>
            <a:r>
              <a:rPr lang="en-US" sz="3400" b="1"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p>
            <a:pPr lvl="0"/>
            <a:r>
              <a:rPr lang="en-US" sz="3400" dirty="0">
                <a:latin typeface="Times New Roman" panose="02020603050405020304" pitchFamily="18" charset="0"/>
                <a:cs typeface="Times New Roman" panose="02020603050405020304" pitchFamily="18" charset="0"/>
              </a:rPr>
              <a:t> </a:t>
            </a:r>
          </a:p>
          <a:p>
            <a:pPr lvl="0"/>
            <a:r>
              <a:rPr lang="en-US" sz="3400" dirty="0" err="1">
                <a:latin typeface="Times New Roman" panose="02020603050405020304" pitchFamily="18" charset="0"/>
                <a:cs typeface="Times New Roman" panose="02020603050405020304" pitchFamily="18" charset="0"/>
              </a:rPr>
              <a:t>Ligoninės</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sąnaudos</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valdymo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išlaidoms</a:t>
            </a:r>
            <a:r>
              <a:rPr lang="lt-LT" sz="3400" dirty="0">
                <a:latin typeface="Times New Roman" panose="02020603050405020304" pitchFamily="18" charset="0"/>
                <a:cs typeface="Times New Roman" panose="02020603050405020304" pitchFamily="18" charset="0"/>
              </a:rPr>
              <a:t>…………………………………………………………………………</a:t>
            </a:r>
            <a:r>
              <a:rPr lang="lt-LT" sz="3400" b="1" dirty="0">
                <a:latin typeface="Times New Roman" panose="02020603050405020304" pitchFamily="18" charset="0"/>
                <a:cs typeface="Times New Roman" panose="02020603050405020304" pitchFamily="18" charset="0"/>
              </a:rPr>
              <a:t>169 081</a:t>
            </a:r>
            <a:r>
              <a:rPr lang="en-US" sz="3400" b="1" dirty="0">
                <a:latin typeface="Times New Roman" panose="02020603050405020304" pitchFamily="18" charset="0"/>
                <a:cs typeface="Times New Roman" panose="02020603050405020304" pitchFamily="18" charset="0"/>
              </a:rPr>
              <a:t> €</a:t>
            </a:r>
            <a:endParaRPr lang="en-US" sz="3400" dirty="0">
              <a:latin typeface="Times New Roman" panose="02020603050405020304" pitchFamily="18" charset="0"/>
              <a:cs typeface="Times New Roman" panose="02020603050405020304" pitchFamily="18" charset="0"/>
            </a:endParaRPr>
          </a:p>
          <a:p>
            <a:pPr marL="0" lvl="0" indent="0">
              <a:buNone/>
            </a:pPr>
            <a:r>
              <a:rPr lang="lt-LT" sz="3400" dirty="0">
                <a:latin typeface="Times New Roman" panose="02020603050405020304" pitchFamily="18" charset="0"/>
                <a:cs typeface="Times New Roman" panose="02020603050405020304" pitchFamily="18" charset="0"/>
              </a:rPr>
              <a:t> </a:t>
            </a:r>
            <a:endParaRPr lang="en-US" sz="3400" dirty="0">
              <a:latin typeface="Times New Roman" panose="02020603050405020304" pitchFamily="18" charset="0"/>
              <a:cs typeface="Times New Roman" panose="02020603050405020304" pitchFamily="18" charset="0"/>
            </a:endParaRPr>
          </a:p>
          <a:p>
            <a:pPr lvl="0"/>
            <a:r>
              <a:rPr lang="en-US" sz="3400" dirty="0" err="1">
                <a:latin typeface="Times New Roman" panose="02020603050405020304" pitchFamily="18" charset="0"/>
                <a:cs typeface="Times New Roman" panose="02020603050405020304" pitchFamily="18" charset="0"/>
              </a:rPr>
              <a:t>Išlaidos</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vadovo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darbo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užmokesčiui</a:t>
            </a:r>
            <a:r>
              <a:rPr lang="lt-LT" sz="3400" dirty="0">
                <a:latin typeface="Times New Roman" panose="02020603050405020304" pitchFamily="18" charset="0"/>
                <a:cs typeface="Times New Roman" panose="02020603050405020304" pitchFamily="18" charset="0"/>
              </a:rPr>
              <a:t>………………………………………………………...……………………</a:t>
            </a:r>
            <a:r>
              <a:rPr lang="lt-LT" sz="3400" b="1" dirty="0">
                <a:latin typeface="Times New Roman" panose="02020603050405020304" pitchFamily="18" charset="0"/>
                <a:cs typeface="Times New Roman" panose="02020603050405020304" pitchFamily="18" charset="0"/>
              </a:rPr>
              <a:t>65 143</a:t>
            </a:r>
            <a:r>
              <a:rPr lang="en-US" sz="3400" b="1" dirty="0">
                <a:latin typeface="Times New Roman" panose="02020603050405020304" pitchFamily="18" charset="0"/>
                <a:cs typeface="Times New Roman" panose="02020603050405020304" pitchFamily="18" charset="0"/>
              </a:rPr>
              <a:t> €</a:t>
            </a:r>
            <a:endParaRPr lang="en-US" sz="3400" dirty="0">
              <a:latin typeface="Times New Roman" panose="02020603050405020304" pitchFamily="18" charset="0"/>
              <a:cs typeface="Times New Roman" panose="02020603050405020304" pitchFamily="18" charset="0"/>
            </a:endParaRPr>
          </a:p>
          <a:p>
            <a:pPr marL="0" lvl="0" indent="0">
              <a:buNone/>
            </a:pPr>
            <a:r>
              <a:rPr lang="en-US" sz="3400" dirty="0">
                <a:latin typeface="Times New Roman" panose="02020603050405020304" pitchFamily="18" charset="0"/>
                <a:cs typeface="Times New Roman" panose="02020603050405020304" pitchFamily="18" charset="0"/>
              </a:rPr>
              <a:t> </a:t>
            </a:r>
          </a:p>
          <a:p>
            <a:pPr lvl="0"/>
            <a:r>
              <a:rPr lang="en-US" sz="3400" dirty="0" err="1">
                <a:latin typeface="Times New Roman" panose="02020603050405020304" pitchFamily="18" charset="0"/>
                <a:cs typeface="Times New Roman" panose="02020603050405020304" pitchFamily="18" charset="0"/>
              </a:rPr>
              <a:t>Išlaidos</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kolegialių</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organų</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narių</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darbo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užmokesčiui</a:t>
            </a:r>
            <a:endParaRPr lang="en-US" sz="3400" dirty="0">
              <a:latin typeface="Times New Roman" panose="02020603050405020304" pitchFamily="18" charset="0"/>
              <a:cs typeface="Times New Roman" panose="02020603050405020304" pitchFamily="18" charset="0"/>
            </a:endParaRPr>
          </a:p>
          <a:p>
            <a:pPr marL="0" indent="0">
              <a:buNone/>
            </a:pP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ir</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kitoms</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įstaigos</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kolegialių</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organų</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narių</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išmokom</a:t>
            </a:r>
            <a:r>
              <a:rPr lang="lt-LT" sz="3400" dirty="0">
                <a:latin typeface="Times New Roman" panose="02020603050405020304" pitchFamily="18" charset="0"/>
                <a:cs typeface="Times New Roman" panose="02020603050405020304" pitchFamily="18" charset="0"/>
              </a:rPr>
              <a:t>s.......................................................................................................</a:t>
            </a:r>
            <a:r>
              <a:rPr lang="en-US" sz="3400" b="1" dirty="0">
                <a:latin typeface="Times New Roman" panose="02020603050405020304" pitchFamily="18" charset="0"/>
                <a:cs typeface="Times New Roman" panose="02020603050405020304" pitchFamily="18" charset="0"/>
              </a:rPr>
              <a:t>0 €</a:t>
            </a:r>
            <a:endParaRPr lang="lt-LT" sz="3400" b="1" dirty="0">
              <a:latin typeface="Times New Roman" panose="02020603050405020304" pitchFamily="18" charset="0"/>
              <a:cs typeface="Times New Roman" panose="02020603050405020304" pitchFamily="18" charset="0"/>
            </a:endParaRPr>
          </a:p>
          <a:p>
            <a:pPr marL="0" indent="0">
              <a:buNone/>
            </a:pPr>
            <a:endParaRPr lang="en-US" sz="3400" dirty="0">
              <a:latin typeface="Times New Roman" panose="02020603050405020304" pitchFamily="18" charset="0"/>
              <a:cs typeface="Times New Roman" panose="02020603050405020304" pitchFamily="18" charset="0"/>
            </a:endParaRPr>
          </a:p>
          <a:p>
            <a:pPr lvl="0"/>
            <a:r>
              <a:rPr lang="en-US" sz="3400" dirty="0" err="1">
                <a:latin typeface="Times New Roman" panose="02020603050405020304" pitchFamily="18" charset="0"/>
                <a:cs typeface="Times New Roman" panose="02020603050405020304" pitchFamily="18" charset="0"/>
              </a:rPr>
              <a:t>Išlaidos</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ir</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išmokos</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dalininku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susijusiems</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asmenims</a:t>
            </a:r>
            <a:r>
              <a:rPr lang="lt-LT" sz="3400" dirty="0">
                <a:latin typeface="Times New Roman" panose="02020603050405020304" pitchFamily="18" charset="0"/>
                <a:cs typeface="Times New Roman" panose="02020603050405020304" pitchFamily="18" charset="0"/>
              </a:rPr>
              <a:t>.................................................................................................</a:t>
            </a:r>
            <a:r>
              <a:rPr lang="en-US" sz="3400" b="1" dirty="0">
                <a:latin typeface="Times New Roman" panose="02020603050405020304" pitchFamily="18" charset="0"/>
                <a:cs typeface="Times New Roman" panose="02020603050405020304" pitchFamily="18" charset="0"/>
              </a:rPr>
              <a:t>0 €</a:t>
            </a:r>
            <a:endParaRPr lang="en-US" sz="3400" dirty="0">
              <a:latin typeface="Times New Roman" panose="02020603050405020304" pitchFamily="18" charset="0"/>
              <a:cs typeface="Times New Roman" panose="02020603050405020304" pitchFamily="18" charset="0"/>
            </a:endParaRPr>
          </a:p>
          <a:p>
            <a:pPr>
              <a:lnSpc>
                <a:spcPct val="80000"/>
              </a:lnSpc>
            </a:pPr>
            <a:endParaRPr lang="lt-LT" altLang="en-US" sz="3400" u="sng" dirty="0">
              <a:solidFill>
                <a:srgbClr val="CC3300"/>
              </a:solidFill>
              <a:latin typeface="Times New Roman" panose="02020603050405020304" pitchFamily="18" charset="0"/>
              <a:cs typeface="Times New Roman" panose="02020603050405020304" pitchFamily="18" charset="0"/>
            </a:endParaRPr>
          </a:p>
          <a:p>
            <a:pPr>
              <a:lnSpc>
                <a:spcPct val="80000"/>
              </a:lnSpc>
            </a:pPr>
            <a:endParaRPr lang="lt-LT" altLang="en-US" sz="1400" dirty="0">
              <a:solidFill>
                <a:srgbClr val="CC3300"/>
              </a:solidFill>
            </a:endParaRPr>
          </a:p>
        </p:txBody>
      </p:sp>
      <p:sp>
        <p:nvSpPr>
          <p:cNvPr id="2" name="Skaidrės numerio vietos rezervavimo ženklas 1">
            <a:extLst>
              <a:ext uri="{FF2B5EF4-FFF2-40B4-BE49-F238E27FC236}">
                <a16:creationId xmlns:a16="http://schemas.microsoft.com/office/drawing/2014/main" id="{DA8066C8-4330-45B6-BBE1-EF8107DF2721}"/>
              </a:ext>
            </a:extLst>
          </p:cNvPr>
          <p:cNvSpPr>
            <a:spLocks noGrp="1"/>
          </p:cNvSpPr>
          <p:nvPr>
            <p:ph type="sldNum" sz="quarter" idx="12"/>
          </p:nvPr>
        </p:nvSpPr>
        <p:spPr/>
        <p:txBody>
          <a:bodyPr/>
          <a:lstStyle/>
          <a:p>
            <a:fld id="{5ED82A55-6E94-417E-81F2-D5388CFE73D7}"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242C429-B95C-4E68-A534-69F48423AE0D}"/>
              </a:ext>
            </a:extLst>
          </p:cNvPr>
          <p:cNvSpPr>
            <a:spLocks noGrp="1"/>
          </p:cNvSpPr>
          <p:nvPr>
            <p:ph type="title"/>
          </p:nvPr>
        </p:nvSpPr>
        <p:spPr>
          <a:xfrm>
            <a:off x="508687" y="193589"/>
            <a:ext cx="10515600" cy="821410"/>
          </a:xfrm>
        </p:spPr>
        <p:txBody>
          <a:bodyPr>
            <a:normAutofit/>
          </a:bodyPr>
          <a:lstStyle/>
          <a:p>
            <a:r>
              <a:rPr lang="lt-LT" altLang="en-US" sz="2800" b="1" dirty="0">
                <a:solidFill>
                  <a:srgbClr val="CC3300"/>
                </a:solidFill>
                <a:latin typeface="+mn-lt"/>
              </a:rPr>
              <a:t>Palyginamosios veiklos sąnaudos 2016 – 2021 m.</a:t>
            </a:r>
            <a:endParaRPr lang="en-US" sz="2800" dirty="0"/>
          </a:p>
        </p:txBody>
      </p:sp>
      <p:graphicFrame>
        <p:nvGraphicFramePr>
          <p:cNvPr id="4" name="Turinio vietos rezervavimo ženklas 3">
            <a:extLst>
              <a:ext uri="{FF2B5EF4-FFF2-40B4-BE49-F238E27FC236}">
                <a16:creationId xmlns:a16="http://schemas.microsoft.com/office/drawing/2014/main" id="{D6CAD069-5C98-4C72-88B0-726DFF302E4B}"/>
              </a:ext>
            </a:extLst>
          </p:cNvPr>
          <p:cNvGraphicFramePr>
            <a:graphicFrameLocks noGrp="1"/>
          </p:cNvGraphicFramePr>
          <p:nvPr>
            <p:ph idx="1"/>
          </p:nvPr>
        </p:nvGraphicFramePr>
        <p:xfrm>
          <a:off x="634314" y="1614616"/>
          <a:ext cx="10931609" cy="4626804"/>
        </p:xfrm>
        <a:graphic>
          <a:graphicData uri="http://schemas.openxmlformats.org/drawingml/2006/table">
            <a:tbl>
              <a:tblPr>
                <a:tableStyleId>{5C22544A-7EE6-4342-B048-85BDC9FD1C3A}</a:tableStyleId>
              </a:tblPr>
              <a:tblGrid>
                <a:gridCol w="1860349">
                  <a:extLst>
                    <a:ext uri="{9D8B030D-6E8A-4147-A177-3AD203B41FA5}">
                      <a16:colId xmlns:a16="http://schemas.microsoft.com/office/drawing/2014/main" val="1695235863"/>
                    </a:ext>
                  </a:extLst>
                </a:gridCol>
                <a:gridCol w="1358269">
                  <a:extLst>
                    <a:ext uri="{9D8B030D-6E8A-4147-A177-3AD203B41FA5}">
                      <a16:colId xmlns:a16="http://schemas.microsoft.com/office/drawing/2014/main" val="4263847549"/>
                    </a:ext>
                  </a:extLst>
                </a:gridCol>
                <a:gridCol w="1346750">
                  <a:extLst>
                    <a:ext uri="{9D8B030D-6E8A-4147-A177-3AD203B41FA5}">
                      <a16:colId xmlns:a16="http://schemas.microsoft.com/office/drawing/2014/main" val="2967681698"/>
                    </a:ext>
                  </a:extLst>
                </a:gridCol>
                <a:gridCol w="1359422">
                  <a:extLst>
                    <a:ext uri="{9D8B030D-6E8A-4147-A177-3AD203B41FA5}">
                      <a16:colId xmlns:a16="http://schemas.microsoft.com/office/drawing/2014/main" val="1995984266"/>
                    </a:ext>
                  </a:extLst>
                </a:gridCol>
                <a:gridCol w="1346750">
                  <a:extLst>
                    <a:ext uri="{9D8B030D-6E8A-4147-A177-3AD203B41FA5}">
                      <a16:colId xmlns:a16="http://schemas.microsoft.com/office/drawing/2014/main" val="4071750843"/>
                    </a:ext>
                  </a:extLst>
                </a:gridCol>
                <a:gridCol w="1346750">
                  <a:extLst>
                    <a:ext uri="{9D8B030D-6E8A-4147-A177-3AD203B41FA5}">
                      <a16:colId xmlns:a16="http://schemas.microsoft.com/office/drawing/2014/main" val="292163368"/>
                    </a:ext>
                  </a:extLst>
                </a:gridCol>
                <a:gridCol w="2313319">
                  <a:extLst>
                    <a:ext uri="{9D8B030D-6E8A-4147-A177-3AD203B41FA5}">
                      <a16:colId xmlns:a16="http://schemas.microsoft.com/office/drawing/2014/main" val="1886944707"/>
                    </a:ext>
                  </a:extLst>
                </a:gridCol>
              </a:tblGrid>
              <a:tr h="660130">
                <a:tc>
                  <a:txBody>
                    <a:bodyPr/>
                    <a:lstStyle/>
                    <a:p>
                      <a:pPr>
                        <a:lnSpc>
                          <a:spcPct val="107000"/>
                        </a:lnSpc>
                        <a:spcAft>
                          <a:spcPts val="800"/>
                        </a:spcAft>
                      </a:pPr>
                      <a:r>
                        <a:rPr lang="lt-LT"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b="1" dirty="0">
                          <a:effectLst/>
                        </a:rPr>
                        <a:t>2016</a:t>
                      </a:r>
                      <a:endParaRPr lang="en-US" sz="1800" b="1" dirty="0">
                        <a:effectLst/>
                      </a:endParaRPr>
                    </a:p>
                    <a:p>
                      <a:pPr algn="ctr">
                        <a:lnSpc>
                          <a:spcPct val="107000"/>
                        </a:lnSpc>
                        <a:spcAft>
                          <a:spcPts val="800"/>
                        </a:spcAft>
                      </a:pPr>
                      <a:r>
                        <a:rPr lang="lt-LT" sz="1800" b="1" dirty="0">
                          <a:effectLst/>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b="1" dirty="0">
                          <a:effectLst/>
                        </a:rPr>
                        <a:t>2017</a:t>
                      </a:r>
                      <a:endParaRPr lang="en-US" sz="1800" b="1" dirty="0">
                        <a:effectLst/>
                      </a:endParaRPr>
                    </a:p>
                    <a:p>
                      <a:pPr algn="ctr">
                        <a:lnSpc>
                          <a:spcPct val="107000"/>
                        </a:lnSpc>
                        <a:spcAft>
                          <a:spcPts val="800"/>
                        </a:spcAft>
                      </a:pPr>
                      <a:r>
                        <a:rPr lang="lt-LT" sz="1800" b="1" dirty="0">
                          <a:effectLst/>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b="1" dirty="0">
                          <a:effectLst/>
                        </a:rPr>
                        <a:t>2018</a:t>
                      </a:r>
                      <a:endParaRPr lang="en-US" sz="1800" b="1" dirty="0">
                        <a:effectLst/>
                      </a:endParaRPr>
                    </a:p>
                    <a:p>
                      <a:pPr algn="ctr">
                        <a:lnSpc>
                          <a:spcPct val="107000"/>
                        </a:lnSpc>
                        <a:spcAft>
                          <a:spcPts val="800"/>
                        </a:spcAft>
                      </a:pPr>
                      <a:r>
                        <a:rPr lang="lt-LT" sz="1800" b="1" dirty="0">
                          <a:effectLst/>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b="1" dirty="0">
                          <a:effectLst/>
                        </a:rPr>
                        <a:t>2019</a:t>
                      </a:r>
                      <a:endParaRPr lang="en-US" sz="1800" b="1" dirty="0">
                        <a:effectLst/>
                      </a:endParaRPr>
                    </a:p>
                    <a:p>
                      <a:pPr algn="ctr">
                        <a:lnSpc>
                          <a:spcPct val="107000"/>
                        </a:lnSpc>
                        <a:spcAft>
                          <a:spcPts val="800"/>
                        </a:spcAft>
                      </a:pPr>
                      <a:r>
                        <a:rPr lang="lt-LT" sz="1800" b="1" dirty="0">
                          <a:effectLst/>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b="1" dirty="0">
                          <a:effectLst/>
                        </a:rPr>
                        <a:t>2020</a:t>
                      </a:r>
                      <a:endParaRPr lang="en-US" sz="1800" b="1" dirty="0">
                        <a:effectLst/>
                      </a:endParaRPr>
                    </a:p>
                    <a:p>
                      <a:pPr algn="ctr">
                        <a:lnSpc>
                          <a:spcPct val="107000"/>
                        </a:lnSpc>
                        <a:spcAft>
                          <a:spcPts val="800"/>
                        </a:spcAft>
                      </a:pPr>
                      <a:r>
                        <a:rPr lang="lt-LT" sz="1800" b="1" dirty="0">
                          <a:effectLst/>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b="1" dirty="0">
                          <a:effectLst/>
                        </a:rPr>
                        <a:t>2021</a:t>
                      </a:r>
                      <a:endParaRPr lang="en-US" sz="1800" b="1" dirty="0">
                        <a:effectLst/>
                      </a:endParaRPr>
                    </a:p>
                    <a:p>
                      <a:pPr algn="ctr">
                        <a:lnSpc>
                          <a:spcPct val="107000"/>
                        </a:lnSpc>
                        <a:spcAft>
                          <a:spcPts val="800"/>
                        </a:spcAft>
                      </a:pPr>
                      <a:r>
                        <a:rPr lang="lt-LT" sz="1800" b="1" dirty="0">
                          <a:effectLst/>
                        </a:rPr>
                        <a:t>(€)</a:t>
                      </a:r>
                      <a:endParaRPr lang="en-US" sz="1800" dirty="0"/>
                    </a:p>
                  </a:txBody>
                  <a:tcPr marL="0" marR="0" marT="0" marB="0">
                    <a:solidFill>
                      <a:schemeClr val="accent1">
                        <a:lumMod val="40000"/>
                        <a:lumOff val="60000"/>
                      </a:schemeClr>
                    </a:solidFill>
                  </a:tcPr>
                </a:tc>
                <a:extLst>
                  <a:ext uri="{0D108BD9-81ED-4DB2-BD59-A6C34878D82A}">
                    <a16:rowId xmlns:a16="http://schemas.microsoft.com/office/drawing/2014/main" val="1887450870"/>
                  </a:ext>
                </a:extLst>
              </a:tr>
              <a:tr h="660130">
                <a:tc>
                  <a:txBody>
                    <a:bodyPr/>
                    <a:lstStyle/>
                    <a:p>
                      <a:pPr>
                        <a:lnSpc>
                          <a:spcPct val="107000"/>
                        </a:lnSpc>
                        <a:spcAft>
                          <a:spcPts val="800"/>
                        </a:spcAft>
                      </a:pPr>
                      <a:r>
                        <a:rPr lang="lt-LT" sz="1800" b="1" dirty="0">
                          <a:effectLst/>
                        </a:rPr>
                        <a:t>Sąnaudos, </a:t>
                      </a:r>
                      <a:endParaRPr lang="en-US" sz="1800" b="1" dirty="0">
                        <a:effectLst/>
                      </a:endParaRPr>
                    </a:p>
                    <a:p>
                      <a:pPr>
                        <a:lnSpc>
                          <a:spcPct val="107000"/>
                        </a:lnSpc>
                        <a:spcAft>
                          <a:spcPts val="800"/>
                        </a:spcAft>
                      </a:pPr>
                      <a:r>
                        <a:rPr lang="lt-LT" sz="1800" b="1" dirty="0">
                          <a:effectLst/>
                        </a:rPr>
                        <a:t>tame skaičiuje: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dirty="0">
                          <a:effectLst/>
                        </a:rPr>
                        <a:t>7 308 256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7560282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8 137 534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8 915 955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dirty="0">
                          <a:effectLst/>
                        </a:rPr>
                        <a:t>11</a:t>
                      </a:r>
                      <a:r>
                        <a:rPr lang="lt-LT" sz="1800" dirty="0">
                          <a:effectLst/>
                        </a:rPr>
                        <a:t> </a:t>
                      </a:r>
                      <a:r>
                        <a:rPr lang="en-US" sz="1800" dirty="0">
                          <a:effectLst/>
                        </a:rPr>
                        <a:t>002</a:t>
                      </a:r>
                      <a:r>
                        <a:rPr lang="lt-LT" sz="1800" dirty="0">
                          <a:effectLst/>
                        </a:rPr>
                        <a:t> </a:t>
                      </a:r>
                      <a:r>
                        <a:rPr lang="en-US" sz="1800" dirty="0">
                          <a:effectLst/>
                        </a:rPr>
                        <a:t>199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lt-LT" sz="1800" dirty="0"/>
                        <a:t>10 759 290</a:t>
                      </a:r>
                      <a:endParaRPr lang="en-US" sz="1800" dirty="0"/>
                    </a:p>
                  </a:txBody>
                  <a:tcPr marL="0" marR="0" marT="0" marB="0"/>
                </a:tc>
                <a:extLst>
                  <a:ext uri="{0D108BD9-81ED-4DB2-BD59-A6C34878D82A}">
                    <a16:rowId xmlns:a16="http://schemas.microsoft.com/office/drawing/2014/main" val="3520980752"/>
                  </a:ext>
                </a:extLst>
              </a:tr>
              <a:tr h="498597">
                <a:tc>
                  <a:txBody>
                    <a:bodyPr/>
                    <a:lstStyle/>
                    <a:p>
                      <a:pPr>
                        <a:lnSpc>
                          <a:spcPct val="107000"/>
                        </a:lnSpc>
                        <a:spcAft>
                          <a:spcPts val="800"/>
                        </a:spcAft>
                      </a:pPr>
                      <a:r>
                        <a:rPr lang="lt-LT" sz="1800" b="1" dirty="0">
                          <a:effectLst/>
                        </a:rPr>
                        <a:t>Darbo užmokestis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a:effectLst/>
                        </a:rPr>
                        <a:t>5 367 603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5 482 913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6 233 876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6 896 657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dirty="0">
                          <a:effectLst/>
                        </a:rPr>
                        <a:t>8</a:t>
                      </a:r>
                      <a:r>
                        <a:rPr lang="lt-LT" sz="1800" dirty="0">
                          <a:effectLst/>
                        </a:rPr>
                        <a:t> </a:t>
                      </a:r>
                      <a:r>
                        <a:rPr lang="en-US" sz="1800" dirty="0">
                          <a:effectLst/>
                        </a:rPr>
                        <a:t>203</a:t>
                      </a:r>
                      <a:r>
                        <a:rPr lang="lt-LT" sz="1800" dirty="0">
                          <a:effectLst/>
                        </a:rPr>
                        <a:t> </a:t>
                      </a:r>
                      <a:r>
                        <a:rPr lang="en-US" sz="1800" dirty="0">
                          <a:effectLst/>
                        </a:rPr>
                        <a:t>915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lt-LT" sz="1800" dirty="0"/>
                        <a:t>8 653 935</a:t>
                      </a:r>
                      <a:endParaRPr lang="en-US" sz="1800" dirty="0"/>
                    </a:p>
                  </a:txBody>
                  <a:tcPr marL="0" marR="0" marT="0" marB="0"/>
                </a:tc>
                <a:extLst>
                  <a:ext uri="{0D108BD9-81ED-4DB2-BD59-A6C34878D82A}">
                    <a16:rowId xmlns:a16="http://schemas.microsoft.com/office/drawing/2014/main" val="1554996723"/>
                  </a:ext>
                </a:extLst>
              </a:tr>
              <a:tr h="274067">
                <a:tc>
                  <a:txBody>
                    <a:bodyPr/>
                    <a:lstStyle/>
                    <a:p>
                      <a:pPr>
                        <a:lnSpc>
                          <a:spcPct val="107000"/>
                        </a:lnSpc>
                        <a:spcAft>
                          <a:spcPts val="800"/>
                        </a:spcAft>
                      </a:pPr>
                      <a:r>
                        <a:rPr lang="lt-LT" sz="1800" b="1" dirty="0">
                          <a:effectLst/>
                        </a:rPr>
                        <a:t>Remonto</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a:effectLst/>
                        </a:rPr>
                        <a:t>500 748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448 209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275 004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407 653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dirty="0">
                          <a:effectLst/>
                        </a:rPr>
                        <a:t>642</a:t>
                      </a:r>
                      <a:r>
                        <a:rPr lang="lt-LT" sz="1800" dirty="0">
                          <a:effectLst/>
                        </a:rPr>
                        <a:t> </a:t>
                      </a:r>
                      <a:r>
                        <a:rPr lang="en-US" sz="1800" dirty="0">
                          <a:effectLst/>
                        </a:rPr>
                        <a:t>500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lt-LT" sz="1800" dirty="0"/>
                        <a:t>235 589</a:t>
                      </a:r>
                      <a:endParaRPr lang="en-US" sz="1800" dirty="0"/>
                    </a:p>
                  </a:txBody>
                  <a:tcPr marL="0" marR="0" marT="0" marB="0"/>
                </a:tc>
                <a:extLst>
                  <a:ext uri="{0D108BD9-81ED-4DB2-BD59-A6C34878D82A}">
                    <a16:rowId xmlns:a16="http://schemas.microsoft.com/office/drawing/2014/main" val="844317163"/>
                  </a:ext>
                </a:extLst>
              </a:tr>
              <a:tr h="274067">
                <a:tc>
                  <a:txBody>
                    <a:bodyPr/>
                    <a:lstStyle/>
                    <a:p>
                      <a:pPr>
                        <a:lnSpc>
                          <a:spcPct val="107000"/>
                        </a:lnSpc>
                        <a:spcAft>
                          <a:spcPts val="800"/>
                        </a:spcAft>
                      </a:pPr>
                      <a:r>
                        <a:rPr lang="lt-LT" sz="1800" b="1" dirty="0">
                          <a:effectLst/>
                        </a:rPr>
                        <a:t>Transporto</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a:effectLst/>
                        </a:rPr>
                        <a:t>25 540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20 198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22 144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22 076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dirty="0">
                          <a:effectLst/>
                        </a:rPr>
                        <a:t>18</a:t>
                      </a:r>
                      <a:r>
                        <a:rPr lang="lt-LT" sz="1800" dirty="0">
                          <a:effectLst/>
                        </a:rPr>
                        <a:t> </a:t>
                      </a:r>
                      <a:r>
                        <a:rPr lang="en-US" sz="1800" dirty="0">
                          <a:effectLst/>
                        </a:rPr>
                        <a:t>330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lt-LT" sz="1800" dirty="0"/>
                        <a:t>22 769</a:t>
                      </a:r>
                      <a:endParaRPr lang="en-US" sz="1800" dirty="0"/>
                    </a:p>
                  </a:txBody>
                  <a:tcPr marL="0" marR="0" marT="0" marB="0"/>
                </a:tc>
                <a:extLst>
                  <a:ext uri="{0D108BD9-81ED-4DB2-BD59-A6C34878D82A}">
                    <a16:rowId xmlns:a16="http://schemas.microsoft.com/office/drawing/2014/main" val="3827596686"/>
                  </a:ext>
                </a:extLst>
              </a:tr>
              <a:tr h="712557">
                <a:tc>
                  <a:txBody>
                    <a:bodyPr/>
                    <a:lstStyle/>
                    <a:p>
                      <a:pPr>
                        <a:lnSpc>
                          <a:spcPct val="107000"/>
                        </a:lnSpc>
                        <a:spcAft>
                          <a:spcPts val="800"/>
                        </a:spcAft>
                      </a:pPr>
                      <a:r>
                        <a:rPr lang="lt-LT" sz="1800" b="1" dirty="0">
                          <a:effectLst/>
                        </a:rPr>
                        <a:t>Ryšių ir </a:t>
                      </a:r>
                      <a:r>
                        <a:rPr lang="lt-LT" sz="1800" b="1" dirty="0" err="1">
                          <a:effectLst/>
                        </a:rPr>
                        <a:t>kom</a:t>
                      </a:r>
                      <a:r>
                        <a:rPr lang="lt-LT" sz="1800" b="1" dirty="0">
                          <a:effectLst/>
                        </a:rPr>
                        <a:t>. paslaugų</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dirty="0">
                          <a:effectLst/>
                        </a:rPr>
                        <a:t>169 216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177 792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196 319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185 596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185 861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lt-LT" sz="1800" dirty="0"/>
                        <a:t>192 349</a:t>
                      </a:r>
                      <a:endParaRPr lang="en-US" sz="1800" dirty="0"/>
                    </a:p>
                  </a:txBody>
                  <a:tcPr marL="0" marR="0" marT="0" marB="0"/>
                </a:tc>
                <a:extLst>
                  <a:ext uri="{0D108BD9-81ED-4DB2-BD59-A6C34878D82A}">
                    <a16:rowId xmlns:a16="http://schemas.microsoft.com/office/drawing/2014/main" val="500077273"/>
                  </a:ext>
                </a:extLst>
              </a:tr>
              <a:tr h="274067">
                <a:tc>
                  <a:txBody>
                    <a:bodyPr/>
                    <a:lstStyle/>
                    <a:p>
                      <a:pPr>
                        <a:lnSpc>
                          <a:spcPct val="107000"/>
                        </a:lnSpc>
                        <a:spcAft>
                          <a:spcPts val="800"/>
                        </a:spcAft>
                      </a:pPr>
                      <a:r>
                        <a:rPr lang="lt-LT" sz="1800" b="1" dirty="0">
                          <a:effectLst/>
                        </a:rPr>
                        <a:t>Amortizacijos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a:effectLst/>
                        </a:rPr>
                        <a:t>108 960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138 160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133 029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140 908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135 037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lt-LT" sz="1800" dirty="0"/>
                        <a:t>106 073</a:t>
                      </a:r>
                      <a:endParaRPr lang="en-US" sz="1800" dirty="0"/>
                    </a:p>
                  </a:txBody>
                  <a:tcPr marL="0" marR="0" marT="0" marB="0"/>
                </a:tc>
                <a:extLst>
                  <a:ext uri="{0D108BD9-81ED-4DB2-BD59-A6C34878D82A}">
                    <a16:rowId xmlns:a16="http://schemas.microsoft.com/office/drawing/2014/main" val="3944736737"/>
                  </a:ext>
                </a:extLst>
              </a:tr>
              <a:tr h="460243">
                <a:tc>
                  <a:txBody>
                    <a:bodyPr/>
                    <a:lstStyle/>
                    <a:p>
                      <a:pPr>
                        <a:lnSpc>
                          <a:spcPct val="107000"/>
                        </a:lnSpc>
                        <a:spcAft>
                          <a:spcPts val="800"/>
                        </a:spcAft>
                      </a:pPr>
                      <a:r>
                        <a:rPr lang="lt-LT" sz="1800" b="1" dirty="0" err="1">
                          <a:effectLst/>
                        </a:rPr>
                        <a:t>Kvalifikac</a:t>
                      </a:r>
                      <a:r>
                        <a:rPr lang="lt-LT" sz="1800" b="1" dirty="0">
                          <a:effectLst/>
                        </a:rPr>
                        <a:t>. kėlimo</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a:effectLst/>
                        </a:rPr>
                        <a:t>13 157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22 243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18 663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16 367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8 632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lt-LT" sz="1800" dirty="0"/>
                        <a:t>14 195</a:t>
                      </a:r>
                      <a:endParaRPr lang="en-US" sz="1800" dirty="0"/>
                    </a:p>
                  </a:txBody>
                  <a:tcPr marL="0" marR="0" marT="0" marB="0"/>
                </a:tc>
                <a:extLst>
                  <a:ext uri="{0D108BD9-81ED-4DB2-BD59-A6C34878D82A}">
                    <a16:rowId xmlns:a16="http://schemas.microsoft.com/office/drawing/2014/main" val="1967678799"/>
                  </a:ext>
                </a:extLst>
              </a:tr>
              <a:tr h="434675">
                <a:tc>
                  <a:txBody>
                    <a:bodyPr/>
                    <a:lstStyle/>
                    <a:p>
                      <a:pPr>
                        <a:lnSpc>
                          <a:spcPct val="107000"/>
                        </a:lnSpc>
                        <a:spcAft>
                          <a:spcPts val="800"/>
                        </a:spcAft>
                      </a:pPr>
                      <a:r>
                        <a:rPr lang="lt-LT" sz="1800" b="1" dirty="0">
                          <a:effectLst/>
                        </a:rPr>
                        <a:t>Kitų paslaugų</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a:effectLst/>
                        </a:rPr>
                        <a:t>695 924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944 067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957 588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a:effectLst/>
                        </a:rPr>
                        <a:t> 934 809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1 051 151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lt-LT" sz="1800" dirty="0"/>
                        <a:t>1 043 119</a:t>
                      </a:r>
                      <a:endParaRPr lang="en-US" sz="1800" dirty="0"/>
                    </a:p>
                  </a:txBody>
                  <a:tcPr marL="0" marR="0" marT="0" marB="0"/>
                </a:tc>
                <a:extLst>
                  <a:ext uri="{0D108BD9-81ED-4DB2-BD59-A6C34878D82A}">
                    <a16:rowId xmlns:a16="http://schemas.microsoft.com/office/drawing/2014/main" val="1914923647"/>
                  </a:ext>
                </a:extLst>
              </a:tr>
              <a:tr h="328138">
                <a:tc>
                  <a:txBody>
                    <a:bodyPr/>
                    <a:lstStyle/>
                    <a:p>
                      <a:pPr>
                        <a:lnSpc>
                          <a:spcPct val="107000"/>
                        </a:lnSpc>
                        <a:spcAft>
                          <a:spcPts val="800"/>
                        </a:spcAft>
                      </a:pPr>
                      <a:r>
                        <a:rPr lang="lt-LT" sz="1800" b="1" dirty="0">
                          <a:effectLst/>
                        </a:rPr>
                        <a:t>Kitos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ct val="107000"/>
                        </a:lnSpc>
                        <a:spcAft>
                          <a:spcPts val="800"/>
                        </a:spcAft>
                      </a:pPr>
                      <a:r>
                        <a:rPr lang="lt-LT" sz="1800" dirty="0">
                          <a:effectLst/>
                        </a:rPr>
                        <a:t>427 108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326 700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300 911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311 889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lt-LT" sz="1800" dirty="0">
                          <a:effectLst/>
                        </a:rPr>
                        <a:t>756 772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lt-LT" sz="1800" dirty="0"/>
                        <a:t>491 261</a:t>
                      </a:r>
                      <a:endParaRPr lang="en-US" sz="1800" dirty="0"/>
                    </a:p>
                  </a:txBody>
                  <a:tcPr marL="0" marR="0" marT="0" marB="0"/>
                </a:tc>
                <a:extLst>
                  <a:ext uri="{0D108BD9-81ED-4DB2-BD59-A6C34878D82A}">
                    <a16:rowId xmlns:a16="http://schemas.microsoft.com/office/drawing/2014/main" val="2102755962"/>
                  </a:ext>
                </a:extLst>
              </a:tr>
            </a:tbl>
          </a:graphicData>
        </a:graphic>
      </p:graphicFrame>
    </p:spTree>
    <p:extLst>
      <p:ext uri="{BB962C8B-B14F-4D97-AF65-F5344CB8AC3E}">
        <p14:creationId xmlns:p14="http://schemas.microsoft.com/office/powerpoint/2010/main" val="1162838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7BA21C2-6403-4FFA-AE02-1E92C14DA022}"/>
              </a:ext>
            </a:extLst>
          </p:cNvPr>
          <p:cNvSpPr>
            <a:spLocks noGrp="1"/>
          </p:cNvSpPr>
          <p:nvPr>
            <p:ph type="title"/>
          </p:nvPr>
        </p:nvSpPr>
        <p:spPr>
          <a:xfrm>
            <a:off x="516925" y="118032"/>
            <a:ext cx="10515600" cy="714376"/>
          </a:xfrm>
        </p:spPr>
        <p:txBody>
          <a:bodyPr>
            <a:normAutofit/>
          </a:bodyPr>
          <a:lstStyle/>
          <a:p>
            <a:r>
              <a:rPr lang="pt-BR" sz="2800" b="1" dirty="0">
                <a:solidFill>
                  <a:srgbClr val="FF0000"/>
                </a:solidFill>
                <a:latin typeface="+mn-lt"/>
              </a:rPr>
              <a:t>2021 m. ir 2020 m sąnaudų palyginimas</a:t>
            </a:r>
            <a:endParaRPr lang="en-US" sz="2800" b="1" dirty="0">
              <a:solidFill>
                <a:srgbClr val="FF0000"/>
              </a:solidFill>
              <a:latin typeface="+mn-lt"/>
            </a:endParaRPr>
          </a:p>
        </p:txBody>
      </p:sp>
      <p:graphicFrame>
        <p:nvGraphicFramePr>
          <p:cNvPr id="4" name="Turinio vietos rezervavimo ženklas 3">
            <a:extLst>
              <a:ext uri="{FF2B5EF4-FFF2-40B4-BE49-F238E27FC236}">
                <a16:creationId xmlns:a16="http://schemas.microsoft.com/office/drawing/2014/main" id="{57EE287D-A540-4E0D-B16C-7FF736196C55}"/>
              </a:ext>
            </a:extLst>
          </p:cNvPr>
          <p:cNvGraphicFramePr>
            <a:graphicFrameLocks noGrp="1"/>
          </p:cNvGraphicFramePr>
          <p:nvPr>
            <p:ph idx="1"/>
          </p:nvPr>
        </p:nvGraphicFramePr>
        <p:xfrm>
          <a:off x="642551" y="933079"/>
          <a:ext cx="10906897" cy="5806889"/>
        </p:xfrm>
        <a:graphic>
          <a:graphicData uri="http://schemas.openxmlformats.org/drawingml/2006/table">
            <a:tbl>
              <a:tblPr firstRow="1" firstCol="1" bandRow="1"/>
              <a:tblGrid>
                <a:gridCol w="617065">
                  <a:extLst>
                    <a:ext uri="{9D8B030D-6E8A-4147-A177-3AD203B41FA5}">
                      <a16:colId xmlns:a16="http://schemas.microsoft.com/office/drawing/2014/main" val="1093790946"/>
                    </a:ext>
                  </a:extLst>
                </a:gridCol>
                <a:gridCol w="2745399">
                  <a:extLst>
                    <a:ext uri="{9D8B030D-6E8A-4147-A177-3AD203B41FA5}">
                      <a16:colId xmlns:a16="http://schemas.microsoft.com/office/drawing/2014/main" val="1649751586"/>
                    </a:ext>
                  </a:extLst>
                </a:gridCol>
                <a:gridCol w="1884754">
                  <a:extLst>
                    <a:ext uri="{9D8B030D-6E8A-4147-A177-3AD203B41FA5}">
                      <a16:colId xmlns:a16="http://schemas.microsoft.com/office/drawing/2014/main" val="1804817253"/>
                    </a:ext>
                  </a:extLst>
                </a:gridCol>
                <a:gridCol w="1002461">
                  <a:extLst>
                    <a:ext uri="{9D8B030D-6E8A-4147-A177-3AD203B41FA5}">
                      <a16:colId xmlns:a16="http://schemas.microsoft.com/office/drawing/2014/main" val="1741917892"/>
                    </a:ext>
                  </a:extLst>
                </a:gridCol>
                <a:gridCol w="1595708">
                  <a:extLst>
                    <a:ext uri="{9D8B030D-6E8A-4147-A177-3AD203B41FA5}">
                      <a16:colId xmlns:a16="http://schemas.microsoft.com/office/drawing/2014/main" val="4070606806"/>
                    </a:ext>
                  </a:extLst>
                </a:gridCol>
                <a:gridCol w="948333">
                  <a:extLst>
                    <a:ext uri="{9D8B030D-6E8A-4147-A177-3AD203B41FA5}">
                      <a16:colId xmlns:a16="http://schemas.microsoft.com/office/drawing/2014/main" val="2162868817"/>
                    </a:ext>
                  </a:extLst>
                </a:gridCol>
                <a:gridCol w="2113177">
                  <a:extLst>
                    <a:ext uri="{9D8B030D-6E8A-4147-A177-3AD203B41FA5}">
                      <a16:colId xmlns:a16="http://schemas.microsoft.com/office/drawing/2014/main" val="75360041"/>
                    </a:ext>
                  </a:extLst>
                </a:gridCol>
              </a:tblGrid>
              <a:tr h="492483">
                <a:tc>
                  <a:txBody>
                    <a:bodyPr/>
                    <a:lstStyle/>
                    <a:p>
                      <a:pPr algn="ctr">
                        <a:lnSpc>
                          <a:spcPct val="150000"/>
                        </a:lnSpc>
                        <a:spcAft>
                          <a:spcPts val="800"/>
                        </a:spcAft>
                      </a:pPr>
                      <a:r>
                        <a:rPr lang="lt-L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Eil. Nr.</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lt-L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Sąnaudų straipsniai</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200000"/>
                        </a:lnSpc>
                        <a:spcAft>
                          <a:spcPts val="800"/>
                        </a:spcAft>
                      </a:pPr>
                      <a:r>
                        <a:rPr lang="lt-L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 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200000"/>
                        </a:lnSpc>
                        <a:spcAft>
                          <a:spcPts val="800"/>
                        </a:spcAft>
                      </a:pPr>
                      <a:r>
                        <a:rPr lang="lt-L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200000"/>
                        </a:lnSpc>
                        <a:spcAft>
                          <a:spcPts val="800"/>
                        </a:spcAft>
                      </a:pPr>
                      <a:r>
                        <a:rPr lang="lt-L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 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200000"/>
                        </a:lnSpc>
                        <a:spcAft>
                          <a:spcPts val="800"/>
                        </a:spcAft>
                      </a:pPr>
                      <a:r>
                        <a:rPr lang="lt-L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200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Pokytis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2734384"/>
                  </a:ext>
                </a:extLst>
              </a:tr>
              <a:tr h="462834">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200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viso sąnaudų, iš jų:</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10759290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100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11002200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200" b="1" dirty="0">
                          <a:effectLst/>
                          <a:latin typeface="Times New Roman" panose="02020603050405020304" pitchFamily="18" charset="0"/>
                          <a:ea typeface="Calibri" panose="020F0502020204030204" pitchFamily="34" charset="0"/>
                          <a:cs typeface="Times New Roman" panose="02020603050405020304" pitchFamily="18" charset="0"/>
                        </a:rPr>
                        <a:t>100,00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200" b="1" dirty="0">
                          <a:effectLst/>
                          <a:latin typeface="Times New Roman" panose="02020603050405020304" pitchFamily="18" charset="0"/>
                          <a:ea typeface="Calibri" panose="020F0502020204030204" pitchFamily="34" charset="0"/>
                          <a:cs typeface="Times New Roman" panose="02020603050405020304" pitchFamily="18" charset="0"/>
                        </a:rPr>
                        <a:t>-242 910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084669"/>
                  </a:ext>
                </a:extLst>
              </a:tr>
              <a:tr h="176044">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Darbo užmokestis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8 475 005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78,77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8 039 490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73,07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435 515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855320"/>
                  </a:ext>
                </a:extLst>
              </a:tr>
              <a:tr h="236924">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Socialinio draudimo sąnaudos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178 928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164 425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14 503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7201791"/>
                  </a:ext>
                </a:extLst>
              </a:tr>
              <a:tr h="236924">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Nusidėvėjimas ir amortizacija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106073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135038</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-28965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538932"/>
                  </a:ext>
                </a:extLst>
              </a:tr>
              <a:tr h="236924">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Komunalinių paslaugų ir ryšių</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192 349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185 861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6 488</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2829657"/>
                  </a:ext>
                </a:extLst>
              </a:tr>
              <a:tr h="176044">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Šildymas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56 489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55 585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910396"/>
                  </a:ext>
                </a:extLst>
              </a:tr>
              <a:tr h="176044">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58 418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57 349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dirty="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532013"/>
                  </a:ext>
                </a:extLst>
              </a:tr>
              <a:tr h="176044">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Vanduo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52 639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44 189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862968"/>
                  </a:ext>
                </a:extLst>
              </a:tr>
              <a:tr h="176044">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Ryšiai</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8 820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11 127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134640"/>
                  </a:ext>
                </a:extLst>
              </a:tr>
              <a:tr h="176044">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Kitos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15 983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17 611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dirty="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694730"/>
                  </a:ext>
                </a:extLst>
              </a:tr>
              <a:tr h="176044">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Komandiruotės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2 014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-1 867</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574908"/>
                  </a:ext>
                </a:extLst>
              </a:tr>
              <a:tr h="176044">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Transportas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22 769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18 330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4 439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656871"/>
                  </a:ext>
                </a:extLst>
              </a:tr>
              <a:tr h="176044">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Kvalifikacijos kėlimas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14 195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8 632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5 564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851016"/>
                  </a:ext>
                </a:extLst>
              </a:tr>
              <a:tr h="236924">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Remonto ir eksploa tavimo sąnaudos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235 589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642 500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-406 911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859944"/>
                  </a:ext>
                </a:extLst>
              </a:tr>
              <a:tr h="176044">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Nurašytos sumos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91414"/>
                  </a:ext>
                </a:extLst>
              </a:tr>
              <a:tr h="176044">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Atsargų sunaudojimas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437 116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391 015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46 100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002152"/>
                  </a:ext>
                </a:extLst>
              </a:tr>
              <a:tr h="176044">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Socialinių išmokų</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349357"/>
                  </a:ext>
                </a:extLst>
              </a:tr>
              <a:tr h="176044">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Finansavimo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304 045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-304 045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49110"/>
                  </a:ext>
                </a:extLst>
              </a:tr>
              <a:tr h="176044">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Kitų paslaugų</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1 043 119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1 051 151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-8 033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569837"/>
                  </a:ext>
                </a:extLst>
              </a:tr>
              <a:tr h="176044">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apsauga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395 914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345 597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dirty="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061585"/>
                  </a:ext>
                </a:extLst>
              </a:tr>
              <a:tr h="176044">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Maitinimas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603 574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656 374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dirty="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87386"/>
                  </a:ext>
                </a:extLst>
              </a:tr>
              <a:tr h="176044">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draudimas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6 510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9 820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dirty="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403941"/>
                  </a:ext>
                </a:extLst>
              </a:tr>
              <a:tr h="236924">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konsultavimas kt. gydymo įstaigose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14 685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17 734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dirty="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39090"/>
                  </a:ext>
                </a:extLst>
              </a:tr>
              <a:tr h="176044">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kitos išlaidos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22 434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21 626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dirty="0">
                        <a:effectLst/>
                        <a:latin typeface="Times New Roman" panose="02020603050405020304" pitchFamily="18"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865928"/>
                  </a:ext>
                </a:extLst>
              </a:tr>
              <a:tr h="176044">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Kitos sąnaudos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49 797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55 876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-6 079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301238"/>
                  </a:ext>
                </a:extLst>
              </a:tr>
              <a:tr h="176044">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Atidėjinių įtaka sąn.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ct val="107000"/>
                        </a:lnSpc>
                        <a:spcAft>
                          <a:spcPts val="800"/>
                        </a:spcAft>
                      </a:pPr>
                      <a:r>
                        <a:rPr lang="lt-L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-248 840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a:lnSpc>
                          <a:spcPct val="107000"/>
                        </a:lnSpc>
                        <a:spcAft>
                          <a:spcPts val="800"/>
                        </a:spcAft>
                      </a:pPr>
                      <a:r>
                        <a:rPr lang="lt-L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68" marR="419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5504666"/>
                  </a:ext>
                </a:extLst>
              </a:tr>
            </a:tbl>
          </a:graphicData>
        </a:graphic>
      </p:graphicFrame>
    </p:spTree>
    <p:extLst>
      <p:ext uri="{BB962C8B-B14F-4D97-AF65-F5344CB8AC3E}">
        <p14:creationId xmlns:p14="http://schemas.microsoft.com/office/powerpoint/2010/main" val="449551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6B1AC0E-4048-4F90-BC6A-31C01BD33B11}"/>
              </a:ext>
            </a:extLst>
          </p:cNvPr>
          <p:cNvSpPr>
            <a:spLocks noGrp="1"/>
          </p:cNvSpPr>
          <p:nvPr>
            <p:ph type="title"/>
          </p:nvPr>
        </p:nvSpPr>
        <p:spPr>
          <a:xfrm>
            <a:off x="533400" y="332175"/>
            <a:ext cx="10515600" cy="863174"/>
          </a:xfrm>
        </p:spPr>
        <p:txBody>
          <a:bodyPr>
            <a:noAutofit/>
          </a:bodyPr>
          <a:lstStyle/>
          <a:p>
            <a:r>
              <a:rPr lang="lt-LT" sz="2800" b="1" dirty="0">
                <a:solidFill>
                  <a:srgbClr val="FF0000"/>
                </a:solidFill>
                <a:effectLst/>
                <a:latin typeface="+mn-lt"/>
                <a:ea typeface="Calibri" panose="020F0502020204030204" pitchFamily="34" charset="0"/>
                <a:cs typeface="Times New Roman" panose="02020603050405020304" pitchFamily="18" charset="0"/>
              </a:rPr>
              <a:t>Reikšmingi sandoriai 2021 metais</a:t>
            </a:r>
            <a:br>
              <a:rPr lang="en-US" sz="3200" dirty="0">
                <a:solidFill>
                  <a:srgbClr val="FF0000"/>
                </a:solidFill>
                <a:effectLst/>
                <a:latin typeface="+mn-lt"/>
                <a:ea typeface="Calibri" panose="020F0502020204030204" pitchFamily="34" charset="0"/>
                <a:cs typeface="Times New Roman" panose="02020603050405020304" pitchFamily="18" charset="0"/>
              </a:rPr>
            </a:br>
            <a:endParaRPr lang="en-US" sz="3200" dirty="0">
              <a:solidFill>
                <a:srgbClr val="FF0000"/>
              </a:solidFill>
              <a:latin typeface="+mn-lt"/>
            </a:endParaRPr>
          </a:p>
        </p:txBody>
      </p:sp>
      <p:graphicFrame>
        <p:nvGraphicFramePr>
          <p:cNvPr id="6" name="Turinio vietos rezervavimo ženklas 5">
            <a:extLst>
              <a:ext uri="{FF2B5EF4-FFF2-40B4-BE49-F238E27FC236}">
                <a16:creationId xmlns:a16="http://schemas.microsoft.com/office/drawing/2014/main" id="{4328EBEE-553D-4DF9-B933-5710EB43B3EA}"/>
              </a:ext>
            </a:extLst>
          </p:cNvPr>
          <p:cNvGraphicFramePr>
            <a:graphicFrameLocks noGrp="1"/>
          </p:cNvGraphicFramePr>
          <p:nvPr>
            <p:ph idx="1"/>
          </p:nvPr>
        </p:nvGraphicFramePr>
        <p:xfrm>
          <a:off x="646670" y="1585269"/>
          <a:ext cx="10898659" cy="4600576"/>
        </p:xfrm>
        <a:graphic>
          <a:graphicData uri="http://schemas.openxmlformats.org/drawingml/2006/table">
            <a:tbl>
              <a:tblPr firstRow="1" firstCol="1" bandRow="1"/>
              <a:tblGrid>
                <a:gridCol w="1111644">
                  <a:extLst>
                    <a:ext uri="{9D8B030D-6E8A-4147-A177-3AD203B41FA5}">
                      <a16:colId xmlns:a16="http://schemas.microsoft.com/office/drawing/2014/main" val="869025098"/>
                    </a:ext>
                  </a:extLst>
                </a:gridCol>
                <a:gridCol w="1573533">
                  <a:extLst>
                    <a:ext uri="{9D8B030D-6E8A-4147-A177-3AD203B41FA5}">
                      <a16:colId xmlns:a16="http://schemas.microsoft.com/office/drawing/2014/main" val="2744483216"/>
                    </a:ext>
                  </a:extLst>
                </a:gridCol>
                <a:gridCol w="1768662">
                  <a:extLst>
                    <a:ext uri="{9D8B030D-6E8A-4147-A177-3AD203B41FA5}">
                      <a16:colId xmlns:a16="http://schemas.microsoft.com/office/drawing/2014/main" val="1589789969"/>
                    </a:ext>
                  </a:extLst>
                </a:gridCol>
                <a:gridCol w="2314944">
                  <a:extLst>
                    <a:ext uri="{9D8B030D-6E8A-4147-A177-3AD203B41FA5}">
                      <a16:colId xmlns:a16="http://schemas.microsoft.com/office/drawing/2014/main" val="124515081"/>
                    </a:ext>
                  </a:extLst>
                </a:gridCol>
                <a:gridCol w="2314944">
                  <a:extLst>
                    <a:ext uri="{9D8B030D-6E8A-4147-A177-3AD203B41FA5}">
                      <a16:colId xmlns:a16="http://schemas.microsoft.com/office/drawing/2014/main" val="3313195488"/>
                    </a:ext>
                  </a:extLst>
                </a:gridCol>
                <a:gridCol w="1814932">
                  <a:extLst>
                    <a:ext uri="{9D8B030D-6E8A-4147-A177-3AD203B41FA5}">
                      <a16:colId xmlns:a16="http://schemas.microsoft.com/office/drawing/2014/main" val="4172745269"/>
                    </a:ext>
                  </a:extLst>
                </a:gridCol>
              </a:tblGrid>
              <a:tr h="489612">
                <a:tc rowSpan="2">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Eil. Nr.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5">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Sandorio šalis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8793447"/>
                  </a:ext>
                </a:extLst>
              </a:tr>
              <a:tr h="934714">
                <a:tc vMerge="1">
                  <a:txBody>
                    <a:bodyPr/>
                    <a:lstStyle/>
                    <a:p>
                      <a:endParaRPr lang="en-US"/>
                    </a:p>
                  </a:txBody>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Pavadinimas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Kodas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Adresas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Sandorio objektas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Suma,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27993035"/>
                  </a:ext>
                </a:extLst>
              </a:tr>
              <a:tr h="1349403">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UAB Apsaugos komanda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122668722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Verkių g. 31A, Vilnius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Ligoninės apsaugos paslaugos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290 872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071988"/>
                  </a:ext>
                </a:extLst>
              </a:tr>
              <a:tr h="934714">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VŠĮ Bruneros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164687871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Vytauto g.137., Kretingos r. sav.</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Maitinimo paslauga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603 574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071730"/>
                  </a:ext>
                </a:extLst>
              </a:tr>
              <a:tr h="892133">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Panevėžio TLK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188784179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Respublikos g. 66, Panevėžys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ASP paslaugų teikimo sutartys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9 583 111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859088"/>
                  </a:ext>
                </a:extLst>
              </a:tr>
            </a:tbl>
          </a:graphicData>
        </a:graphic>
      </p:graphicFrame>
    </p:spTree>
    <p:extLst>
      <p:ext uri="{BB962C8B-B14F-4D97-AF65-F5344CB8AC3E}">
        <p14:creationId xmlns:p14="http://schemas.microsoft.com/office/powerpoint/2010/main" val="2097317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55B3C65-6EC2-4A78-A652-6559B02FC610}"/>
              </a:ext>
            </a:extLst>
          </p:cNvPr>
          <p:cNvSpPr>
            <a:spLocks noGrp="1"/>
          </p:cNvSpPr>
          <p:nvPr>
            <p:ph type="title"/>
          </p:nvPr>
        </p:nvSpPr>
        <p:spPr>
          <a:xfrm>
            <a:off x="486032" y="1213912"/>
            <a:ext cx="10972800" cy="5227093"/>
          </a:xfrm>
        </p:spPr>
        <p:txBody>
          <a:bodyPr>
            <a:normAutofit fontScale="90000"/>
          </a:bodyPr>
          <a:lstStyle/>
          <a:p>
            <a:pPr>
              <a:lnSpc>
                <a:spcPct val="107000"/>
              </a:lnSpc>
              <a:spcAft>
                <a:spcPts val="800"/>
              </a:spcAft>
            </a:pPr>
            <a:r>
              <a:rPr lang="lt-LT" sz="3100" b="1" dirty="0">
                <a:solidFill>
                  <a:srgbClr val="FF0000"/>
                </a:solidFill>
                <a:effectLst/>
                <a:latin typeface="+mn-lt"/>
                <a:ea typeface="Calibri" panose="020F0502020204030204" pitchFamily="34" charset="0"/>
                <a:cs typeface="Times New Roman" panose="02020603050405020304" pitchFamily="18" charset="0"/>
              </a:rPr>
              <a:t>Tiesioginės su Covid-19 susijusios išlaidos (€)</a:t>
            </a:r>
            <a:br>
              <a:rPr lang="en-US" sz="3100" dirty="0">
                <a:solidFill>
                  <a:srgbClr val="FF0000"/>
                </a:solidFill>
                <a:effectLst/>
                <a:latin typeface="+mn-lt"/>
                <a:ea typeface="Calibri" panose="020F0502020204030204" pitchFamily="34" charset="0"/>
                <a:cs typeface="Times New Roman" panose="02020603050405020304" pitchFamily="18" charset="0"/>
              </a:rPr>
            </a:br>
            <a:br>
              <a:rPr lang="lt-LT" sz="3100" dirty="0">
                <a:effectLst/>
                <a:latin typeface="Calibri" panose="020F0502020204030204" pitchFamily="34" charset="0"/>
                <a:ea typeface="Calibri" panose="020F0502020204030204" pitchFamily="34" charset="0"/>
                <a:cs typeface="Times New Roman" panose="02020603050405020304" pitchFamily="18" charset="0"/>
              </a:rPr>
            </a:b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DU padidinimas........................................................................................................................................................................</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162 078 </a:t>
            </a:r>
            <a:r>
              <a:rPr lang="lt-LT"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Apsaugos priemonės...................................................................................................................................................................</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81 353 </a:t>
            </a:r>
            <a:r>
              <a:rPr lang="lt-LT"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Viso..........................................................................................................................................................................................243 431 </a:t>
            </a:r>
            <a:r>
              <a:rPr lang="lt-LT"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lt-LT" sz="1800" dirty="0">
                <a:effectLst/>
                <a:latin typeface="Times New Roman" panose="02020603050405020304" pitchFamily="18" charset="0"/>
                <a:ea typeface="Calibri" panose="020F0502020204030204" pitchFamily="34" charset="0"/>
                <a:cs typeface="Times New Roman" panose="02020603050405020304" pitchFamily="18" charset="0"/>
              </a:rPr>
            </a:br>
            <a:r>
              <a:rPr lang="lt-LT" sz="3100" b="1" dirty="0">
                <a:solidFill>
                  <a:srgbClr val="FF0000"/>
                </a:solidFill>
                <a:effectLst/>
                <a:latin typeface="+mn-lt"/>
                <a:ea typeface="Calibri" panose="020F0502020204030204" pitchFamily="34" charset="0"/>
                <a:cs typeface="Times New Roman" panose="02020603050405020304" pitchFamily="18" charset="0"/>
              </a:rPr>
              <a:t>Su Covid-19 susijusių išlaidų kompensavimas (€)</a:t>
            </a:r>
            <a:br>
              <a:rPr lang="en-US" sz="3100" dirty="0">
                <a:solidFill>
                  <a:srgbClr val="FF0000"/>
                </a:solidFill>
                <a:effectLst/>
                <a:latin typeface="+mn-lt"/>
                <a:ea typeface="Calibri" panose="020F0502020204030204" pitchFamily="34" charset="0"/>
                <a:cs typeface="Times New Roman" panose="02020603050405020304" pitchFamily="18" charset="0"/>
              </a:rPr>
            </a:b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DU padidinimas........................................................................................................................................................................</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105 123 </a:t>
            </a:r>
            <a:r>
              <a:rPr lang="lt-LT"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lt-LT" sz="1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1800" b="1" dirty="0">
                <a:effectLst/>
                <a:latin typeface="Times New Roman" panose="02020603050405020304" pitchFamily="18" charset="0"/>
                <a:ea typeface="Calibri" panose="020F0502020204030204" pitchFamily="34" charset="0"/>
                <a:cs typeface="Times New Roman" panose="02020603050405020304" pitchFamily="18" charset="0"/>
              </a:rPr>
            </a:br>
            <a:r>
              <a:rPr lang="lt-LT" sz="3100" b="1" dirty="0">
                <a:solidFill>
                  <a:srgbClr val="FF0000"/>
                </a:solidFill>
                <a:effectLst/>
                <a:latin typeface="+mn-lt"/>
                <a:ea typeface="Calibri" panose="020F0502020204030204" pitchFamily="34" charset="0"/>
                <a:cs typeface="Times New Roman" panose="02020603050405020304" pitchFamily="18" charset="0"/>
              </a:rPr>
              <a:t>Nemokamai gautas turtas</a:t>
            </a:r>
            <a:br>
              <a:rPr lang="lt-LT" sz="3200" b="1" dirty="0">
                <a:solidFill>
                  <a:srgbClr val="FF0000"/>
                </a:solidFill>
                <a:effectLst/>
                <a:latin typeface="+mn-lt"/>
                <a:ea typeface="Calibri" panose="020F0502020204030204" pitchFamily="34" charset="0"/>
                <a:cs typeface="Times New Roman" panose="02020603050405020304" pitchFamily="18" charset="0"/>
              </a:rPr>
            </a:b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Antigeno testai..............................................................................................................................................................................</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3 662 </a:t>
            </a:r>
            <a:r>
              <a:rPr lang="lt-LT"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Pacientų ir darbuotojų vakcinacijai skirtos priemonės...............................................................................................................</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20 018 </a:t>
            </a:r>
            <a:r>
              <a:rPr lang="lt-LT"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Apsaugos priemonės...................................................................................................................................................................</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24 220 </a:t>
            </a:r>
            <a:r>
              <a:rPr lang="lt-LT"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Viso..............................................................................................................................................................................................47900 </a:t>
            </a:r>
            <a:r>
              <a:rPr lang="lt-LT"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lt-LT"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1805963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D4A24AD-1469-4549-A682-D394D8EA51E3}"/>
              </a:ext>
            </a:extLst>
          </p:cNvPr>
          <p:cNvSpPr>
            <a:spLocks noGrp="1"/>
          </p:cNvSpPr>
          <p:nvPr>
            <p:ph type="title"/>
          </p:nvPr>
        </p:nvSpPr>
        <p:spPr>
          <a:xfrm>
            <a:off x="486033" y="57665"/>
            <a:ext cx="10972800" cy="1007390"/>
          </a:xfrm>
        </p:spPr>
        <p:txBody>
          <a:bodyPr>
            <a:normAutofit/>
          </a:bodyPr>
          <a:lstStyle/>
          <a:p>
            <a:r>
              <a:rPr lang="lt-LT" altLang="en-US" sz="2800" b="1" dirty="0">
                <a:solidFill>
                  <a:srgbClr val="FF0000"/>
                </a:solidFill>
                <a:latin typeface="+mn-lt"/>
              </a:rPr>
              <a:t>Ligoninės atsargos(€) </a:t>
            </a:r>
            <a:endParaRPr lang="en-US" sz="2800" dirty="0"/>
          </a:p>
        </p:txBody>
      </p:sp>
      <p:graphicFrame>
        <p:nvGraphicFramePr>
          <p:cNvPr id="6" name="Lentelės vietos rezervavimo ženklas 5">
            <a:extLst>
              <a:ext uri="{FF2B5EF4-FFF2-40B4-BE49-F238E27FC236}">
                <a16:creationId xmlns:a16="http://schemas.microsoft.com/office/drawing/2014/main" id="{CDDBC2DE-4913-4C3D-A5B7-4B9B4602B838}"/>
              </a:ext>
            </a:extLst>
          </p:cNvPr>
          <p:cNvGraphicFramePr>
            <a:graphicFrameLocks noGrp="1"/>
          </p:cNvGraphicFramePr>
          <p:nvPr>
            <p:ph type="tbl" idx="1"/>
          </p:nvPr>
        </p:nvGraphicFramePr>
        <p:xfrm>
          <a:off x="609600" y="971550"/>
          <a:ext cx="10972800" cy="5511800"/>
        </p:xfrm>
        <a:graphic>
          <a:graphicData uri="http://schemas.openxmlformats.org/drawingml/2006/table">
            <a:tbl>
              <a:tblPr firstRow="1" firstCol="1" bandRow="1"/>
              <a:tblGrid>
                <a:gridCol w="10972800">
                  <a:extLst>
                    <a:ext uri="{9D8B030D-6E8A-4147-A177-3AD203B41FA5}">
                      <a16:colId xmlns:a16="http://schemas.microsoft.com/office/drawing/2014/main" val="620270621"/>
                    </a:ext>
                  </a:extLst>
                </a:gridCol>
              </a:tblGrid>
              <a:tr h="619495">
                <a:tc>
                  <a:txBody>
                    <a:bodyPr/>
                    <a:lstStyle/>
                    <a:p>
                      <a:pPr>
                        <a:lnSpc>
                          <a:spcPts val="1200"/>
                        </a:lnSpc>
                        <a:spcAft>
                          <a:spcPts val="800"/>
                        </a:spcAft>
                      </a:pPr>
                      <a:endParaRPr lang="lt-LT"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200"/>
                        </a:lnSpc>
                        <a:spcAft>
                          <a:spcPts val="800"/>
                        </a:spcAft>
                      </a:pPr>
                      <a:r>
                        <a:rPr lang="lt-LT" sz="1600" b="1" dirty="0">
                          <a:effectLst/>
                          <a:latin typeface="Times New Roman" panose="02020603050405020304" pitchFamily="18" charset="0"/>
                          <a:ea typeface="Times New Roman" panose="02020603050405020304" pitchFamily="18" charset="0"/>
                          <a:cs typeface="Times New Roman" panose="02020603050405020304" pitchFamily="18" charset="0"/>
                        </a:rPr>
                        <a:t>Medžiagos ir žaliavos...................................................................................................................13 515 €.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2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(iš jų: 13367 - PSDF; 148 kiti)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408515"/>
                  </a:ext>
                </a:extLst>
              </a:tr>
              <a:tr h="885554">
                <a:tc>
                  <a:txBody>
                    <a:bodyPr/>
                    <a:lstStyle/>
                    <a:p>
                      <a:pPr>
                        <a:lnSpc>
                          <a:spcPct val="107000"/>
                        </a:lnSpc>
                        <a:spcAft>
                          <a:spcPts val="800"/>
                        </a:spcAft>
                      </a:pPr>
                      <a:r>
                        <a:rPr lang="lt-LT"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b="1" dirty="0">
                          <a:effectLst/>
                          <a:latin typeface="Times New Roman" panose="02020603050405020304" pitchFamily="18" charset="0"/>
                          <a:ea typeface="Times New Roman" panose="02020603050405020304" pitchFamily="18" charset="0"/>
                          <a:cs typeface="Times New Roman" panose="02020603050405020304" pitchFamily="18" charset="0"/>
                        </a:rPr>
                        <a:t>Kuras katilinei..............................................................................................................................10 581 €.</a:t>
                      </a:r>
                      <a:r>
                        <a:rPr lang="lt-LT"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PSDF</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531191"/>
                  </a:ext>
                </a:extLst>
              </a:tr>
              <a:tr h="885554">
                <a:tc>
                  <a:txBody>
                    <a:bodyPr/>
                    <a:lstStyle/>
                    <a:p>
                      <a:pPr>
                        <a:lnSpc>
                          <a:spcPct val="107000"/>
                        </a:lnSpc>
                        <a:spcAft>
                          <a:spcPts val="800"/>
                        </a:spcAft>
                      </a:pPr>
                      <a:r>
                        <a:rPr lang="lt-LT"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b="1" dirty="0">
                          <a:effectLst/>
                          <a:latin typeface="Times New Roman" panose="02020603050405020304" pitchFamily="18" charset="0"/>
                          <a:ea typeface="Times New Roman" panose="02020603050405020304" pitchFamily="18" charset="0"/>
                          <a:cs typeface="Times New Roman" panose="02020603050405020304" pitchFamily="18" charset="0"/>
                        </a:rPr>
                        <a:t>Degalai................................................................................................................................................289 €.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PSDF</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223623"/>
                  </a:ext>
                </a:extLst>
              </a:tr>
              <a:tr h="885554">
                <a:tc>
                  <a:txBody>
                    <a:bodyPr/>
                    <a:lstStyle/>
                    <a:p>
                      <a:pPr>
                        <a:lnSpc>
                          <a:spcPct val="107000"/>
                        </a:lnSpc>
                        <a:spcAft>
                          <a:spcPts val="800"/>
                        </a:spcAft>
                      </a:pPr>
                      <a:r>
                        <a:rPr lang="lt-LT"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b="1" dirty="0">
                          <a:effectLst/>
                          <a:latin typeface="Times New Roman" panose="02020603050405020304" pitchFamily="18" charset="0"/>
                          <a:ea typeface="Times New Roman" panose="02020603050405020304" pitchFamily="18" charset="0"/>
                          <a:cs typeface="Times New Roman" panose="02020603050405020304" pitchFamily="18" charset="0"/>
                        </a:rPr>
                        <a:t>Medikamentai...............................................................................................................................32 309 €.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(iš jų: 31 504 - PSDF; 804 kiti)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287984"/>
                  </a:ext>
                </a:extLst>
              </a:tr>
              <a:tr h="885554">
                <a:tc>
                  <a:txBody>
                    <a:bodyPr/>
                    <a:lstStyle/>
                    <a:p>
                      <a:pPr>
                        <a:lnSpc>
                          <a:spcPct val="107000"/>
                        </a:lnSpc>
                        <a:spcAft>
                          <a:spcPts val="800"/>
                        </a:spcAft>
                      </a:pPr>
                      <a:r>
                        <a:rPr lang="lt-LT"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b="1" dirty="0">
                          <a:effectLst/>
                          <a:latin typeface="Times New Roman" panose="02020603050405020304" pitchFamily="18" charset="0"/>
                          <a:ea typeface="Times New Roman" panose="02020603050405020304" pitchFamily="18" charset="0"/>
                          <a:cs typeface="Times New Roman" panose="02020603050405020304" pitchFamily="18" charset="0"/>
                        </a:rPr>
                        <a:t>Ūkinis inventorius......................................................................................................................134 982 €.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(iš jų: 98673 - PSDF; 36 3088 kiti)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016438"/>
                  </a:ext>
                </a:extLst>
              </a:tr>
              <a:tr h="885554">
                <a:tc>
                  <a:txBody>
                    <a:bodyPr/>
                    <a:lstStyle/>
                    <a:p>
                      <a:pPr>
                        <a:lnSpc>
                          <a:spcPct val="107000"/>
                        </a:lnSpc>
                        <a:spcAft>
                          <a:spcPts val="800"/>
                        </a:spcAft>
                      </a:pPr>
                      <a:r>
                        <a:rPr lang="lt-LT"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b="1" dirty="0">
                          <a:effectLst/>
                          <a:latin typeface="Times New Roman" panose="02020603050405020304" pitchFamily="18" charset="0"/>
                          <a:ea typeface="Times New Roman" panose="02020603050405020304" pitchFamily="18" charset="0"/>
                          <a:cs typeface="Times New Roman" panose="02020603050405020304" pitchFamily="18" charset="0"/>
                        </a:rPr>
                        <a:t>Viso:............................................................................................................................................191 675 €.</a:t>
                      </a:r>
                      <a:r>
                        <a:rPr lang="lt-LT"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(iš jų: 154414 - PSDF; 37260,91 kiti)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865758"/>
                  </a:ext>
                </a:extLst>
              </a:tr>
            </a:tbl>
          </a:graphicData>
        </a:graphic>
      </p:graphicFrame>
    </p:spTree>
    <p:extLst>
      <p:ext uri="{BB962C8B-B14F-4D97-AF65-F5344CB8AC3E}">
        <p14:creationId xmlns:p14="http://schemas.microsoft.com/office/powerpoint/2010/main" val="63202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7BA878D-A287-4C60-9A2A-85D51F365D93}"/>
              </a:ext>
            </a:extLst>
          </p:cNvPr>
          <p:cNvSpPr>
            <a:spLocks noGrp="1" noChangeArrowheads="1"/>
          </p:cNvSpPr>
          <p:nvPr>
            <p:ph type="title"/>
          </p:nvPr>
        </p:nvSpPr>
        <p:spPr>
          <a:xfrm>
            <a:off x="496172" y="-74140"/>
            <a:ext cx="10626969" cy="1325563"/>
          </a:xfrm>
        </p:spPr>
        <p:txBody>
          <a:bodyPr/>
          <a:lstStyle/>
          <a:p>
            <a:r>
              <a:rPr lang="lt-LT" altLang="en-US" sz="2800" b="1" dirty="0">
                <a:solidFill>
                  <a:srgbClr val="FF0000"/>
                </a:solidFill>
                <a:latin typeface="+mn-lt"/>
              </a:rPr>
              <a:t>Trumpalaikiai įsipareigojimai 2021 m. pabaigai</a:t>
            </a:r>
          </a:p>
        </p:txBody>
      </p:sp>
      <p:sp>
        <p:nvSpPr>
          <p:cNvPr id="17411" name="Rectangle 3">
            <a:extLst>
              <a:ext uri="{FF2B5EF4-FFF2-40B4-BE49-F238E27FC236}">
                <a16:creationId xmlns:a16="http://schemas.microsoft.com/office/drawing/2014/main" id="{98BABB84-02CE-4F75-922E-4B0BE602E6A8}"/>
              </a:ext>
            </a:extLst>
          </p:cNvPr>
          <p:cNvSpPr>
            <a:spLocks noGrp="1" noChangeArrowheads="1"/>
          </p:cNvSpPr>
          <p:nvPr>
            <p:ph idx="1"/>
          </p:nvPr>
        </p:nvSpPr>
        <p:spPr>
          <a:xfrm>
            <a:off x="1451293" y="1416178"/>
            <a:ext cx="10002744" cy="5030787"/>
          </a:xfrm>
        </p:spPr>
        <p:txBody>
          <a:bodyPr>
            <a:normAutofit fontScale="25000" lnSpcReduction="20000"/>
          </a:bodyPr>
          <a:lstStyle/>
          <a:p>
            <a:pPr>
              <a:lnSpc>
                <a:spcPct val="107000"/>
              </a:lnSpc>
              <a:spcAft>
                <a:spcPts val="800"/>
              </a:spcAft>
            </a:pPr>
            <a:r>
              <a:rPr lang="lt-LT" sz="6400" dirty="0">
                <a:effectLst/>
                <a:latin typeface="Times New Roman" panose="02020603050405020304" pitchFamily="18" charset="0"/>
                <a:ea typeface="Calibri" panose="020F0502020204030204" pitchFamily="34" charset="0"/>
                <a:cs typeface="Times New Roman" panose="02020603050405020304" pitchFamily="18" charset="0"/>
              </a:rPr>
              <a:t>Tiekėjams mokėtinos sumos..........................................................................................................</a:t>
            </a:r>
            <a:r>
              <a:rPr lang="lt-LT" sz="6400" b="1" dirty="0">
                <a:effectLst/>
                <a:latin typeface="Times New Roman" panose="02020603050405020304" pitchFamily="18" charset="0"/>
                <a:ea typeface="Calibri" panose="020F0502020204030204" pitchFamily="34" charset="0"/>
                <a:cs typeface="Times New Roman" panose="02020603050405020304" pitchFamily="18" charset="0"/>
              </a:rPr>
              <a:t>112 925 €.</a:t>
            </a: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6400" dirty="0">
                <a:effectLst/>
                <a:latin typeface="Times New Roman" panose="02020603050405020304" pitchFamily="18" charset="0"/>
                <a:ea typeface="Calibri" panose="020F0502020204030204" pitchFamily="34" charset="0"/>
                <a:cs typeface="Times New Roman" panose="02020603050405020304" pitchFamily="18" charset="0"/>
              </a:rPr>
              <a:t>Su darbo santykiais susiję įsipareigojimai.....................................................................................</a:t>
            </a:r>
            <a:r>
              <a:rPr lang="lt-LT" sz="6400" b="1" dirty="0">
                <a:effectLst/>
                <a:latin typeface="Times New Roman" panose="02020603050405020304" pitchFamily="18" charset="0"/>
                <a:ea typeface="Calibri" panose="020F0502020204030204" pitchFamily="34" charset="0"/>
                <a:cs typeface="Times New Roman" panose="02020603050405020304" pitchFamily="18" charset="0"/>
              </a:rPr>
              <a:t>140 031 €.</a:t>
            </a: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6400" dirty="0">
                <a:effectLst/>
                <a:latin typeface="Times New Roman" panose="02020603050405020304" pitchFamily="18" charset="0"/>
                <a:ea typeface="Calibri" panose="020F0502020204030204" pitchFamily="34" charset="0"/>
                <a:cs typeface="Times New Roman" panose="02020603050405020304" pitchFamily="18" charset="0"/>
              </a:rPr>
              <a:t>Įsiskolinimas socialinio draudimo fondui......................................................................................</a:t>
            </a:r>
            <a:r>
              <a:rPr lang="lt-LT" sz="6400" b="1" dirty="0">
                <a:effectLst/>
                <a:latin typeface="Times New Roman" panose="02020603050405020304" pitchFamily="18" charset="0"/>
                <a:ea typeface="Calibri" panose="020F0502020204030204" pitchFamily="34" charset="0"/>
                <a:cs typeface="Times New Roman" panose="02020603050405020304" pitchFamily="18" charset="0"/>
              </a:rPr>
              <a:t>140 031 €.</a:t>
            </a: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lt-LT" sz="6400" dirty="0">
                <a:effectLst/>
                <a:latin typeface="Times New Roman" panose="02020603050405020304" pitchFamily="18" charset="0"/>
                <a:ea typeface="Calibri" panose="020F0502020204030204" pitchFamily="34" charset="0"/>
                <a:cs typeface="Times New Roman" panose="02020603050405020304" pitchFamily="18" charset="0"/>
              </a:rPr>
              <a:t>Įsiskolinimas Valstybinei mokesčių inspekcijai .........................................................................................</a:t>
            </a:r>
            <a:r>
              <a:rPr lang="lt-LT" sz="6400" b="1" dirty="0">
                <a:effectLst/>
                <a:latin typeface="Times New Roman" panose="02020603050405020304" pitchFamily="18" charset="0"/>
                <a:ea typeface="Calibri" panose="020F0502020204030204" pitchFamily="34" charset="0"/>
                <a:cs typeface="Times New Roman" panose="02020603050405020304" pitchFamily="18" charset="0"/>
              </a:rPr>
              <a:t>0.</a:t>
            </a: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6400" dirty="0">
                <a:effectLst/>
                <a:latin typeface="Times New Roman" panose="02020603050405020304" pitchFamily="18" charset="0"/>
                <a:ea typeface="Calibri" panose="020F0502020204030204" pitchFamily="34" charset="0"/>
                <a:cs typeface="Times New Roman" panose="02020603050405020304" pitchFamily="18" charset="0"/>
              </a:rPr>
              <a:t>Sukauptos mokėtinos sumos..........................................................................................................</a:t>
            </a:r>
            <a:r>
              <a:rPr lang="lt-LT" sz="6400" b="1" dirty="0">
                <a:effectLst/>
                <a:latin typeface="Times New Roman" panose="02020603050405020304" pitchFamily="18" charset="0"/>
                <a:ea typeface="Calibri" panose="020F0502020204030204" pitchFamily="34" charset="0"/>
                <a:cs typeface="Times New Roman" panose="02020603050405020304" pitchFamily="18" charset="0"/>
              </a:rPr>
              <a:t>481 871 €.</a:t>
            </a: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6400" dirty="0">
                <a:effectLst/>
                <a:latin typeface="Times New Roman" panose="02020603050405020304" pitchFamily="18" charset="0"/>
                <a:ea typeface="Calibri" panose="020F0502020204030204" pitchFamily="34" charset="0"/>
                <a:cs typeface="Times New Roman" panose="02020603050405020304" pitchFamily="18" charset="0"/>
              </a:rPr>
              <a:t>Atostoginių sąnaudos.....................................................................................................................</a:t>
            </a:r>
            <a:r>
              <a:rPr lang="lt-LT" sz="6400" b="1" dirty="0">
                <a:effectLst/>
                <a:latin typeface="Times New Roman" panose="02020603050405020304" pitchFamily="18" charset="0"/>
                <a:ea typeface="Calibri" panose="020F0502020204030204" pitchFamily="34" charset="0"/>
                <a:cs typeface="Times New Roman" panose="02020603050405020304" pitchFamily="18" charset="0"/>
              </a:rPr>
              <a:t>471 887 €.</a:t>
            </a: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6400" dirty="0">
                <a:effectLst/>
                <a:latin typeface="Times New Roman" panose="02020603050405020304" pitchFamily="18" charset="0"/>
                <a:ea typeface="Calibri" panose="020F0502020204030204" pitchFamily="34" charset="0"/>
                <a:cs typeface="Times New Roman" panose="02020603050405020304" pitchFamily="18" charset="0"/>
              </a:rPr>
              <a:t>Sukauptos valstybinio socialinio draudimo įmokų sąnaudos ...........................................................</a:t>
            </a:r>
            <a:r>
              <a:rPr lang="lt-LT" sz="6400" b="1" dirty="0">
                <a:effectLst/>
                <a:latin typeface="Times New Roman" panose="02020603050405020304" pitchFamily="18" charset="0"/>
                <a:ea typeface="Calibri" panose="020F0502020204030204" pitchFamily="34" charset="0"/>
                <a:cs typeface="Times New Roman" panose="02020603050405020304" pitchFamily="18" charset="0"/>
              </a:rPr>
              <a:t>9 983 €.</a:t>
            </a: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6400" dirty="0">
                <a:effectLst/>
                <a:latin typeface="Times New Roman" panose="02020603050405020304" pitchFamily="18" charset="0"/>
                <a:ea typeface="Calibri" panose="020F0502020204030204" pitchFamily="34" charset="0"/>
                <a:cs typeface="Times New Roman" panose="02020603050405020304" pitchFamily="18" charset="0"/>
              </a:rPr>
              <a:t>Pacientų žalos mokestis...................................................................................................................</a:t>
            </a:r>
            <a:r>
              <a:rPr lang="lt-LT" sz="6400" b="1" dirty="0">
                <a:effectLst/>
                <a:latin typeface="Times New Roman" panose="02020603050405020304" pitchFamily="18" charset="0"/>
                <a:ea typeface="Calibri" panose="020F0502020204030204" pitchFamily="34" charset="0"/>
                <a:cs typeface="Times New Roman" panose="02020603050405020304" pitchFamily="18" charset="0"/>
              </a:rPr>
              <a:t>19 167 €.</a:t>
            </a: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6400" b="1" dirty="0">
                <a:effectLst/>
                <a:latin typeface="Times New Roman" panose="02020603050405020304" pitchFamily="18" charset="0"/>
                <a:ea typeface="Calibri" panose="020F0502020204030204" pitchFamily="34" charset="0"/>
                <a:cs typeface="Times New Roman" panose="02020603050405020304" pitchFamily="18" charset="0"/>
              </a:rPr>
              <a:t>Viso trumpalaikiai įsipareigojimai yra.......................................................................................753993 €.</a:t>
            </a: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None/>
            </a:pPr>
            <a:endParaRPr lang="en-US" sz="6400" dirty="0">
              <a:solidFill>
                <a:srgbClr val="FF3300"/>
              </a:solidFill>
            </a:endParaRPr>
          </a:p>
          <a:p>
            <a:pPr>
              <a:lnSpc>
                <a:spcPct val="80000"/>
              </a:lnSpc>
              <a:buFontTx/>
              <a:buNone/>
            </a:pPr>
            <a:endParaRPr lang="lt-LT" altLang="en-US" sz="2000" b="1" dirty="0">
              <a:solidFill>
                <a:srgbClr val="CC3300"/>
              </a:solidFill>
            </a:endParaRPr>
          </a:p>
          <a:p>
            <a:pPr>
              <a:lnSpc>
                <a:spcPct val="80000"/>
              </a:lnSpc>
              <a:buFontTx/>
              <a:buNone/>
            </a:pPr>
            <a:endParaRPr lang="lt-LT" altLang="en-US" sz="1800" dirty="0"/>
          </a:p>
        </p:txBody>
      </p:sp>
      <p:sp>
        <p:nvSpPr>
          <p:cNvPr id="2" name="Skaidrės numerio vietos rezervavimo ženklas 1">
            <a:extLst>
              <a:ext uri="{FF2B5EF4-FFF2-40B4-BE49-F238E27FC236}">
                <a16:creationId xmlns:a16="http://schemas.microsoft.com/office/drawing/2014/main" id="{C9152180-AAA7-4A3E-825F-FD0FA7E50C9A}"/>
              </a:ext>
            </a:extLst>
          </p:cNvPr>
          <p:cNvSpPr>
            <a:spLocks noGrp="1"/>
          </p:cNvSpPr>
          <p:nvPr>
            <p:ph type="sldNum" sz="quarter" idx="12"/>
          </p:nvPr>
        </p:nvSpPr>
        <p:spPr/>
        <p:txBody>
          <a:bodyPr/>
          <a:lstStyle/>
          <a:p>
            <a:fld id="{5ED82A55-6E94-417E-81F2-D5388CFE73D7}"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3C50171-8510-4129-B260-FF52FC1886BE}"/>
              </a:ext>
            </a:extLst>
          </p:cNvPr>
          <p:cNvSpPr>
            <a:spLocks noGrp="1" noChangeArrowheads="1"/>
          </p:cNvSpPr>
          <p:nvPr>
            <p:ph type="title"/>
          </p:nvPr>
        </p:nvSpPr>
        <p:spPr>
          <a:xfrm>
            <a:off x="524792" y="328641"/>
            <a:ext cx="8819662" cy="1125538"/>
          </a:xfrm>
        </p:spPr>
        <p:txBody>
          <a:bodyPr>
            <a:normAutofit fontScale="90000"/>
          </a:bodyPr>
          <a:lstStyle/>
          <a:p>
            <a:r>
              <a:rPr lang="lt-LT" altLang="en-US" sz="3100" b="1" dirty="0">
                <a:solidFill>
                  <a:srgbClr val="CC3300"/>
                </a:solidFill>
                <a:latin typeface="+mn-lt"/>
              </a:rPr>
              <a:t>Ligoninės darbuotojai</a:t>
            </a:r>
            <a:br>
              <a:rPr lang="lt-LT" altLang="en-US" sz="3100" b="1" dirty="0">
                <a:solidFill>
                  <a:srgbClr val="CC3300"/>
                </a:solidFill>
                <a:latin typeface="+mn-lt"/>
              </a:rPr>
            </a:b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2019-12-31 ligoninėje dirbo 445 darbuotojai.  2020-12-31 ligoninėje dirbo </a:t>
            </a: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445 darbuotojai</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lt-LT" altLang="en-US" sz="2800" b="1" dirty="0">
              <a:solidFill>
                <a:srgbClr val="CC3300"/>
              </a:solidFill>
              <a:latin typeface="+mn-lt"/>
            </a:endParaRPr>
          </a:p>
        </p:txBody>
      </p:sp>
      <p:graphicFrame>
        <p:nvGraphicFramePr>
          <p:cNvPr id="6" name="Lentelės vietos rezervavimo ženklas 5">
            <a:extLst>
              <a:ext uri="{FF2B5EF4-FFF2-40B4-BE49-F238E27FC236}">
                <a16:creationId xmlns:a16="http://schemas.microsoft.com/office/drawing/2014/main" id="{3A3C956A-2791-4370-AF8F-B0F00DB54053}"/>
              </a:ext>
            </a:extLst>
          </p:cNvPr>
          <p:cNvGraphicFramePr>
            <a:graphicFrameLocks noGrp="1"/>
          </p:cNvGraphicFramePr>
          <p:nvPr>
            <p:ph type="tbl" idx="1"/>
          </p:nvPr>
        </p:nvGraphicFramePr>
        <p:xfrm>
          <a:off x="609601" y="1614616"/>
          <a:ext cx="10972800" cy="4613859"/>
        </p:xfrm>
        <a:graphic>
          <a:graphicData uri="http://schemas.openxmlformats.org/drawingml/2006/table">
            <a:tbl>
              <a:tblPr/>
              <a:tblGrid>
                <a:gridCol w="6778535">
                  <a:extLst>
                    <a:ext uri="{9D8B030D-6E8A-4147-A177-3AD203B41FA5}">
                      <a16:colId xmlns:a16="http://schemas.microsoft.com/office/drawing/2014/main" val="3963962527"/>
                    </a:ext>
                  </a:extLst>
                </a:gridCol>
                <a:gridCol w="4194265">
                  <a:extLst>
                    <a:ext uri="{9D8B030D-6E8A-4147-A177-3AD203B41FA5}">
                      <a16:colId xmlns:a16="http://schemas.microsoft.com/office/drawing/2014/main" val="1605025354"/>
                    </a:ext>
                  </a:extLst>
                </a:gridCol>
              </a:tblGrid>
              <a:tr h="394246">
                <a:tc>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Profesija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Darbuotojų skaičius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74207749"/>
                  </a:ext>
                </a:extLst>
              </a:tr>
              <a:tr h="394246">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Gydytojai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90224136"/>
                  </a:ext>
                </a:extLst>
              </a:tr>
              <a:tr h="39424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Medicinos psichologai ir jų padėjėjai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972241146"/>
                  </a:ext>
                </a:extLst>
              </a:tr>
              <a:tr h="39424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Psichosocialinės reabilitacijos skyriaus darbuotojai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938549538"/>
                  </a:ext>
                </a:extLst>
              </a:tr>
              <a:tr h="39424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Slaugos personalas ir kiti medicinos specialistai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94800764"/>
                  </a:ext>
                </a:extLst>
              </a:tr>
              <a:tr h="1804037">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Pagalbinis personalas sveikatos priežiūros skyriuose: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Sanitarai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Valytojos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Ūkio reikalų tvarkytojos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Pacientų užimtumo organizatoriai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758627685"/>
                  </a:ext>
                </a:extLst>
              </a:tr>
              <a:tr h="39424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Pagalbinis aptarnaujantis personalas ūkio skyriuje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177711552"/>
                  </a:ext>
                </a:extLst>
              </a:tr>
              <a:tr h="394246">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Kiti specialistai dirbantys ne medicininį darbą</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62225919"/>
                  </a:ext>
                </a:extLst>
              </a:tr>
            </a:tbl>
          </a:graphicData>
        </a:graphic>
      </p:graphicFrame>
      <p:sp>
        <p:nvSpPr>
          <p:cNvPr id="2" name="Skaidrės numerio vietos rezervavimo ženklas 1">
            <a:extLst>
              <a:ext uri="{FF2B5EF4-FFF2-40B4-BE49-F238E27FC236}">
                <a16:creationId xmlns:a16="http://schemas.microsoft.com/office/drawing/2014/main" id="{CE3D3445-2F3B-4C8A-BED9-F92A9B56127A}"/>
              </a:ext>
            </a:extLst>
          </p:cNvPr>
          <p:cNvSpPr>
            <a:spLocks noGrp="1"/>
          </p:cNvSpPr>
          <p:nvPr>
            <p:ph type="sldNum" sz="quarter" idx="12"/>
          </p:nvPr>
        </p:nvSpPr>
        <p:spPr/>
        <p:txBody>
          <a:bodyPr/>
          <a:lstStyle/>
          <a:p>
            <a:fld id="{1BD341EA-33EF-4039-BB28-6DE1CBF9FA3D}" type="slidenum">
              <a:rPr lang="lt-LT" altLang="en-US" smtClean="0"/>
              <a:pPr/>
              <a:t>28</a:t>
            </a:fld>
            <a:endParaRPr lang="lt-LT"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CF569D9-727C-4D7C-BCAB-42DEE5A8712E}"/>
              </a:ext>
            </a:extLst>
          </p:cNvPr>
          <p:cNvSpPr>
            <a:spLocks noGrp="1"/>
          </p:cNvSpPr>
          <p:nvPr>
            <p:ph type="title"/>
          </p:nvPr>
        </p:nvSpPr>
        <p:spPr>
          <a:xfrm>
            <a:off x="490330" y="233984"/>
            <a:ext cx="10972800" cy="810705"/>
          </a:xfrm>
        </p:spPr>
        <p:txBody>
          <a:bodyPr>
            <a:normAutofit/>
          </a:bodyPr>
          <a:lstStyle/>
          <a:p>
            <a:r>
              <a:rPr lang="lt-LT" sz="2800" b="1" dirty="0">
                <a:solidFill>
                  <a:srgbClr val="FF3300"/>
                </a:solidFill>
                <a:latin typeface="+mn-lt"/>
              </a:rPr>
              <a:t>Ligoninės darbuotojai</a:t>
            </a:r>
            <a:endParaRPr lang="en-US" sz="2800" b="1" dirty="0">
              <a:solidFill>
                <a:srgbClr val="FF3300"/>
              </a:solidFill>
              <a:latin typeface="+mn-lt"/>
            </a:endParaRPr>
          </a:p>
        </p:txBody>
      </p:sp>
      <p:sp>
        <p:nvSpPr>
          <p:cNvPr id="3" name="Skaidrės numerio vietos rezervavimo ženklas 2">
            <a:extLst>
              <a:ext uri="{FF2B5EF4-FFF2-40B4-BE49-F238E27FC236}">
                <a16:creationId xmlns:a16="http://schemas.microsoft.com/office/drawing/2014/main" id="{D64C62A6-07AA-4771-8DBF-7462D2DEFCC4}"/>
              </a:ext>
            </a:extLst>
          </p:cNvPr>
          <p:cNvSpPr>
            <a:spLocks noGrp="1"/>
          </p:cNvSpPr>
          <p:nvPr>
            <p:ph type="sldNum" sz="quarter" idx="12"/>
          </p:nvPr>
        </p:nvSpPr>
        <p:spPr/>
        <p:txBody>
          <a:bodyPr/>
          <a:lstStyle/>
          <a:p>
            <a:fld id="{1BD341EA-33EF-4039-BB28-6DE1CBF9FA3D}" type="slidenum">
              <a:rPr lang="lt-LT" altLang="en-US" smtClean="0"/>
              <a:pPr/>
              <a:t>29</a:t>
            </a:fld>
            <a:endParaRPr lang="lt-LT" altLang="en-US"/>
          </a:p>
        </p:txBody>
      </p:sp>
      <p:graphicFrame>
        <p:nvGraphicFramePr>
          <p:cNvPr id="6" name="Diagrama 5">
            <a:extLst>
              <a:ext uri="{FF2B5EF4-FFF2-40B4-BE49-F238E27FC236}">
                <a16:creationId xmlns:a16="http://schemas.microsoft.com/office/drawing/2014/main" id="{72AF487B-CD07-48A4-BD31-E59975D38286}"/>
              </a:ext>
            </a:extLst>
          </p:cNvPr>
          <p:cNvGraphicFramePr/>
          <p:nvPr/>
        </p:nvGraphicFramePr>
        <p:xfrm>
          <a:off x="1912730" y="1064683"/>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729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A5C8472-20E1-4237-99BF-FD122DE96FB0}"/>
              </a:ext>
            </a:extLst>
          </p:cNvPr>
          <p:cNvSpPr>
            <a:spLocks noGrp="1" noChangeArrowheads="1"/>
          </p:cNvSpPr>
          <p:nvPr>
            <p:ph type="title"/>
          </p:nvPr>
        </p:nvSpPr>
        <p:spPr>
          <a:xfrm>
            <a:off x="1992314" y="188914"/>
            <a:ext cx="8243887" cy="1125537"/>
          </a:xfrm>
        </p:spPr>
        <p:txBody>
          <a:bodyPr>
            <a:normAutofit/>
          </a:bodyPr>
          <a:lstStyle/>
          <a:p>
            <a:r>
              <a:rPr lang="lt-LT" altLang="en-US" sz="800" b="1" dirty="0">
                <a:solidFill>
                  <a:srgbClr val="CC3300"/>
                </a:solidFill>
              </a:rPr>
              <a:t>,</a:t>
            </a:r>
            <a:endParaRPr lang="en-US" altLang="en-US" sz="800" b="1" dirty="0">
              <a:solidFill>
                <a:srgbClr val="CC3300"/>
              </a:solidFill>
            </a:endParaRPr>
          </a:p>
        </p:txBody>
      </p:sp>
      <p:sp>
        <p:nvSpPr>
          <p:cNvPr id="4099" name="Rectangle 3">
            <a:extLst>
              <a:ext uri="{FF2B5EF4-FFF2-40B4-BE49-F238E27FC236}">
                <a16:creationId xmlns:a16="http://schemas.microsoft.com/office/drawing/2014/main" id="{B12BABBA-9E2D-4A0D-AA51-2F41620936B1}"/>
              </a:ext>
            </a:extLst>
          </p:cNvPr>
          <p:cNvSpPr>
            <a:spLocks noGrp="1" noChangeArrowheads="1"/>
          </p:cNvSpPr>
          <p:nvPr>
            <p:ph idx="1"/>
          </p:nvPr>
        </p:nvSpPr>
        <p:spPr/>
        <p:txBody>
          <a:bodyPr>
            <a:normAutofit/>
          </a:bodyPr>
          <a:lstStyle/>
          <a:p>
            <a:pPr algn="ctr">
              <a:lnSpc>
                <a:spcPct val="90000"/>
              </a:lnSpc>
              <a:buFontTx/>
              <a:buNone/>
            </a:pPr>
            <a:endParaRPr lang="lt-LT" altLang="en-US" sz="4000" b="1" dirty="0">
              <a:solidFill>
                <a:srgbClr val="CC3300"/>
              </a:solidFill>
            </a:endParaRPr>
          </a:p>
          <a:p>
            <a:pPr algn="ctr">
              <a:lnSpc>
                <a:spcPct val="90000"/>
              </a:lnSpc>
              <a:buFontTx/>
              <a:buNone/>
            </a:pPr>
            <a:r>
              <a:rPr lang="lt-LT" altLang="en-US" b="1" dirty="0">
                <a:solidFill>
                  <a:srgbClr val="CC3300"/>
                </a:solidFill>
              </a:rPr>
              <a:t>Ligoninės misija</a:t>
            </a:r>
          </a:p>
          <a:p>
            <a:pPr algn="ctr">
              <a:lnSpc>
                <a:spcPct val="90000"/>
              </a:lnSpc>
              <a:buFontTx/>
              <a:buNone/>
            </a:pPr>
            <a:endParaRPr lang="lt-LT" altLang="en-US" sz="4000" dirty="0">
              <a:solidFill>
                <a:srgbClr val="CC3300"/>
              </a:solidFill>
            </a:endParaRPr>
          </a:p>
          <a:p>
            <a:pPr algn="ctr">
              <a:lnSpc>
                <a:spcPct val="90000"/>
              </a:lnSpc>
              <a:buFontTx/>
              <a:buNone/>
            </a:pPr>
            <a:endParaRPr lang="lt-LT" altLang="en-US" sz="4000" dirty="0">
              <a:solidFill>
                <a:srgbClr val="CC3300"/>
              </a:solidFill>
            </a:endParaRPr>
          </a:p>
          <a:p>
            <a:pPr algn="ctr">
              <a:lnSpc>
                <a:spcPct val="90000"/>
              </a:lnSpc>
              <a:buFontTx/>
              <a:buNone/>
            </a:pPr>
            <a:r>
              <a:rPr lang="lt-LT" altLang="en-US" sz="2400" dirty="0">
                <a:solidFill>
                  <a:srgbClr val="CC3300"/>
                </a:solidFill>
              </a:rPr>
              <a:t>Priverstinių medicininių priemonių taikymas, specialaus stebėjimo sąlygomis, visos Lietuvos psichikos ligomis sergantiems pacientams, padariusiems socialiai pavojingas ar nusikalstamas veikas ir teismo sprendimu pripažintiems nepakaltinamais</a:t>
            </a:r>
            <a:endParaRPr lang="en-US" altLang="en-US" sz="2400" dirty="0">
              <a:solidFill>
                <a:srgbClr val="CC3300"/>
              </a:solidFill>
            </a:endParaRPr>
          </a:p>
        </p:txBody>
      </p:sp>
      <p:sp>
        <p:nvSpPr>
          <p:cNvPr id="2" name="Skaidrės numerio vietos rezervavimo ženklas 1">
            <a:extLst>
              <a:ext uri="{FF2B5EF4-FFF2-40B4-BE49-F238E27FC236}">
                <a16:creationId xmlns:a16="http://schemas.microsoft.com/office/drawing/2014/main" id="{BB9BD2E1-07C1-435B-A46D-6F7B710FB8E8}"/>
              </a:ext>
            </a:extLst>
          </p:cNvPr>
          <p:cNvSpPr>
            <a:spLocks noGrp="1"/>
          </p:cNvSpPr>
          <p:nvPr>
            <p:ph type="sldNum" sz="quarter" idx="12"/>
          </p:nvPr>
        </p:nvSpPr>
        <p:spPr/>
        <p:txBody>
          <a:bodyPr/>
          <a:lstStyle/>
          <a:p>
            <a:fld id="{5ED82A55-6E94-417E-81F2-D5388CFE73D7}" type="slidenum">
              <a:rPr lang="en-US" smtClean="0"/>
              <a:t>3</a:t>
            </a:fld>
            <a:endParaRPr lang="en-US" dirty="0"/>
          </a:p>
        </p:txBody>
      </p:sp>
      <p:pic>
        <p:nvPicPr>
          <p:cNvPr id="4100" name="Picture 4">
            <a:extLst>
              <a:ext uri="{FF2B5EF4-FFF2-40B4-BE49-F238E27FC236}">
                <a16:creationId xmlns:a16="http://schemas.microsoft.com/office/drawing/2014/main" id="{452090D4-66DF-4251-A342-18407F148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260350"/>
            <a:ext cx="2933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AA9E0DB-D36E-4C9B-A38B-DA1A27619FDE}"/>
              </a:ext>
            </a:extLst>
          </p:cNvPr>
          <p:cNvSpPr>
            <a:spLocks noGrp="1"/>
          </p:cNvSpPr>
          <p:nvPr>
            <p:ph type="title"/>
          </p:nvPr>
        </p:nvSpPr>
        <p:spPr>
          <a:xfrm>
            <a:off x="513259" y="193796"/>
            <a:ext cx="10972800" cy="794745"/>
          </a:xfrm>
        </p:spPr>
        <p:txBody>
          <a:bodyPr>
            <a:normAutofit/>
          </a:bodyPr>
          <a:lstStyle/>
          <a:p>
            <a:r>
              <a:rPr lang="lt-LT" altLang="en-US" sz="2800" b="1" dirty="0">
                <a:solidFill>
                  <a:srgbClr val="CC3300"/>
                </a:solidFill>
                <a:latin typeface="+mn-lt"/>
              </a:rPr>
              <a:t>Ligoninės darbuotojų skaičiaus kitimas</a:t>
            </a:r>
            <a:endParaRPr lang="en-US" sz="2800" dirty="0"/>
          </a:p>
        </p:txBody>
      </p:sp>
      <p:graphicFrame>
        <p:nvGraphicFramePr>
          <p:cNvPr id="6" name="Lentelės vietos rezervavimo ženklas 5">
            <a:extLst>
              <a:ext uri="{FF2B5EF4-FFF2-40B4-BE49-F238E27FC236}">
                <a16:creationId xmlns:a16="http://schemas.microsoft.com/office/drawing/2014/main" id="{300A4A38-9F96-479A-852C-8D2BB9636B11}"/>
              </a:ext>
            </a:extLst>
          </p:cNvPr>
          <p:cNvGraphicFramePr>
            <a:graphicFrameLocks noGrp="1"/>
          </p:cNvGraphicFramePr>
          <p:nvPr>
            <p:ph type="tbl" idx="1"/>
          </p:nvPr>
        </p:nvGraphicFramePr>
        <p:xfrm>
          <a:off x="601363" y="1598141"/>
          <a:ext cx="10972800" cy="4595645"/>
        </p:xfrm>
        <a:graphic>
          <a:graphicData uri="http://schemas.openxmlformats.org/drawingml/2006/table">
            <a:tbl>
              <a:tblPr/>
              <a:tblGrid>
                <a:gridCol w="3317967">
                  <a:extLst>
                    <a:ext uri="{9D8B030D-6E8A-4147-A177-3AD203B41FA5}">
                      <a16:colId xmlns:a16="http://schemas.microsoft.com/office/drawing/2014/main" val="4231332349"/>
                    </a:ext>
                  </a:extLst>
                </a:gridCol>
                <a:gridCol w="1035231">
                  <a:extLst>
                    <a:ext uri="{9D8B030D-6E8A-4147-A177-3AD203B41FA5}">
                      <a16:colId xmlns:a16="http://schemas.microsoft.com/office/drawing/2014/main" val="1948802004"/>
                    </a:ext>
                  </a:extLst>
                </a:gridCol>
                <a:gridCol w="1035231">
                  <a:extLst>
                    <a:ext uri="{9D8B030D-6E8A-4147-A177-3AD203B41FA5}">
                      <a16:colId xmlns:a16="http://schemas.microsoft.com/office/drawing/2014/main" val="3026502575"/>
                    </a:ext>
                  </a:extLst>
                </a:gridCol>
                <a:gridCol w="1035231">
                  <a:extLst>
                    <a:ext uri="{9D8B030D-6E8A-4147-A177-3AD203B41FA5}">
                      <a16:colId xmlns:a16="http://schemas.microsoft.com/office/drawing/2014/main" val="709673004"/>
                    </a:ext>
                  </a:extLst>
                </a:gridCol>
                <a:gridCol w="1035231">
                  <a:extLst>
                    <a:ext uri="{9D8B030D-6E8A-4147-A177-3AD203B41FA5}">
                      <a16:colId xmlns:a16="http://schemas.microsoft.com/office/drawing/2014/main" val="3405223692"/>
                    </a:ext>
                  </a:extLst>
                </a:gridCol>
                <a:gridCol w="1035231">
                  <a:extLst>
                    <a:ext uri="{9D8B030D-6E8A-4147-A177-3AD203B41FA5}">
                      <a16:colId xmlns:a16="http://schemas.microsoft.com/office/drawing/2014/main" val="520562766"/>
                    </a:ext>
                  </a:extLst>
                </a:gridCol>
                <a:gridCol w="1035231">
                  <a:extLst>
                    <a:ext uri="{9D8B030D-6E8A-4147-A177-3AD203B41FA5}">
                      <a16:colId xmlns:a16="http://schemas.microsoft.com/office/drawing/2014/main" val="1644008187"/>
                    </a:ext>
                  </a:extLst>
                </a:gridCol>
                <a:gridCol w="1443447">
                  <a:extLst>
                    <a:ext uri="{9D8B030D-6E8A-4147-A177-3AD203B41FA5}">
                      <a16:colId xmlns:a16="http://schemas.microsoft.com/office/drawing/2014/main" val="1774241500"/>
                    </a:ext>
                  </a:extLst>
                </a:gridCol>
              </a:tblGrid>
              <a:tr h="605364">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3050858244"/>
                  </a:ext>
                </a:extLst>
              </a:tr>
              <a:tr h="605364">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Gydytojai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3615816"/>
                  </a:ext>
                </a:extLst>
              </a:tr>
              <a:tr h="605364">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Psichologai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202857"/>
                  </a:ext>
                </a:extLst>
              </a:tr>
              <a:tr h="498881">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Socialiniai darbuotojai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41689"/>
                  </a:ext>
                </a:extLst>
              </a:tr>
              <a:tr h="450503">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Vidurinis personalas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146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879379"/>
                  </a:ext>
                </a:extLst>
              </a:tr>
              <a:tr h="450503">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Pagalbinis personalas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186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196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197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197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197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628840"/>
                  </a:ext>
                </a:extLst>
              </a:tr>
              <a:tr h="323799">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Administracija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4694481"/>
                  </a:ext>
                </a:extLst>
              </a:tr>
              <a:tr h="450503">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Ūkio personalas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714401"/>
                  </a:ext>
                </a:extLst>
              </a:tr>
              <a:tr h="605364">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Viso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446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442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441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9988055"/>
                  </a:ext>
                </a:extLst>
              </a:tr>
            </a:tbl>
          </a:graphicData>
        </a:graphic>
      </p:graphicFrame>
    </p:spTree>
    <p:extLst>
      <p:ext uri="{BB962C8B-B14F-4D97-AF65-F5344CB8AC3E}">
        <p14:creationId xmlns:p14="http://schemas.microsoft.com/office/powerpoint/2010/main" val="2394836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410632D-0F15-4311-AF9F-D3BF46EC1C40}"/>
              </a:ext>
            </a:extLst>
          </p:cNvPr>
          <p:cNvSpPr>
            <a:spLocks noGrp="1" noChangeArrowheads="1"/>
          </p:cNvSpPr>
          <p:nvPr>
            <p:ph type="title"/>
          </p:nvPr>
        </p:nvSpPr>
        <p:spPr>
          <a:xfrm>
            <a:off x="525741" y="226068"/>
            <a:ext cx="9329459" cy="839788"/>
          </a:xfrm>
        </p:spPr>
        <p:txBody>
          <a:bodyPr/>
          <a:lstStyle/>
          <a:p>
            <a:r>
              <a:rPr lang="lt-LT" altLang="en-US" sz="2800" b="1" dirty="0">
                <a:solidFill>
                  <a:srgbClr val="CC3300"/>
                </a:solidFill>
                <a:latin typeface="+mn-lt"/>
              </a:rPr>
              <a:t>Darbuotojų pasiskirstymas pagal amžiaus grupes</a:t>
            </a:r>
          </a:p>
        </p:txBody>
      </p:sp>
      <p:graphicFrame>
        <p:nvGraphicFramePr>
          <p:cNvPr id="6" name="Lentelės vietos rezervavimo ženklas 5">
            <a:extLst>
              <a:ext uri="{FF2B5EF4-FFF2-40B4-BE49-F238E27FC236}">
                <a16:creationId xmlns:a16="http://schemas.microsoft.com/office/drawing/2014/main" id="{D22398DE-2D8A-40B1-86D6-5EC9F5E78B7C}"/>
              </a:ext>
            </a:extLst>
          </p:cNvPr>
          <p:cNvGraphicFramePr>
            <a:graphicFrameLocks noGrp="1"/>
          </p:cNvGraphicFramePr>
          <p:nvPr>
            <p:ph type="tbl" idx="1"/>
          </p:nvPr>
        </p:nvGraphicFramePr>
        <p:xfrm>
          <a:off x="634315" y="1589903"/>
          <a:ext cx="10948085" cy="4572001"/>
        </p:xfrm>
        <a:graphic>
          <a:graphicData uri="http://schemas.openxmlformats.org/drawingml/2006/table">
            <a:tbl>
              <a:tblPr/>
              <a:tblGrid>
                <a:gridCol w="1195919">
                  <a:extLst>
                    <a:ext uri="{9D8B030D-6E8A-4147-A177-3AD203B41FA5}">
                      <a16:colId xmlns:a16="http://schemas.microsoft.com/office/drawing/2014/main" val="4182446490"/>
                    </a:ext>
                  </a:extLst>
                </a:gridCol>
                <a:gridCol w="1761261">
                  <a:extLst>
                    <a:ext uri="{9D8B030D-6E8A-4147-A177-3AD203B41FA5}">
                      <a16:colId xmlns:a16="http://schemas.microsoft.com/office/drawing/2014/main" val="2207761131"/>
                    </a:ext>
                  </a:extLst>
                </a:gridCol>
                <a:gridCol w="1761261">
                  <a:extLst>
                    <a:ext uri="{9D8B030D-6E8A-4147-A177-3AD203B41FA5}">
                      <a16:colId xmlns:a16="http://schemas.microsoft.com/office/drawing/2014/main" val="2315911978"/>
                    </a:ext>
                  </a:extLst>
                </a:gridCol>
                <a:gridCol w="1956956">
                  <a:extLst>
                    <a:ext uri="{9D8B030D-6E8A-4147-A177-3AD203B41FA5}">
                      <a16:colId xmlns:a16="http://schemas.microsoft.com/office/drawing/2014/main" val="999445637"/>
                    </a:ext>
                  </a:extLst>
                </a:gridCol>
                <a:gridCol w="1956956">
                  <a:extLst>
                    <a:ext uri="{9D8B030D-6E8A-4147-A177-3AD203B41FA5}">
                      <a16:colId xmlns:a16="http://schemas.microsoft.com/office/drawing/2014/main" val="3387811919"/>
                    </a:ext>
                  </a:extLst>
                </a:gridCol>
                <a:gridCol w="2315732">
                  <a:extLst>
                    <a:ext uri="{9D8B030D-6E8A-4147-A177-3AD203B41FA5}">
                      <a16:colId xmlns:a16="http://schemas.microsoft.com/office/drawing/2014/main" val="3047410588"/>
                    </a:ext>
                  </a:extLst>
                </a:gridCol>
              </a:tblGrid>
              <a:tr h="1106273">
                <a:tc>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Amžius metais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Slaugos personalas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Psichologai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Socialiniai darbuotojai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Gydytojai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Viso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26290892"/>
                  </a:ext>
                </a:extLst>
              </a:tr>
              <a:tr h="850084">
                <a:tc>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Iki 44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713811"/>
                  </a:ext>
                </a:extLst>
              </a:tr>
              <a:tr h="850084">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45 - 54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73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1714828"/>
                  </a:ext>
                </a:extLst>
              </a:tr>
              <a:tr h="871882">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55 - 64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66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769655"/>
                  </a:ext>
                </a:extLst>
              </a:tr>
              <a:tr h="893678">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Virš 65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t-L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51063388"/>
                  </a:ext>
                </a:extLst>
              </a:tr>
            </a:tbl>
          </a:graphicData>
        </a:graphic>
      </p:graphicFrame>
      <p:sp>
        <p:nvSpPr>
          <p:cNvPr id="2" name="Skaidrės numerio vietos rezervavimo ženklas 1">
            <a:extLst>
              <a:ext uri="{FF2B5EF4-FFF2-40B4-BE49-F238E27FC236}">
                <a16:creationId xmlns:a16="http://schemas.microsoft.com/office/drawing/2014/main" id="{DA7D0876-8946-4A5E-814C-FAF000D86EC9}"/>
              </a:ext>
            </a:extLst>
          </p:cNvPr>
          <p:cNvSpPr>
            <a:spLocks noGrp="1"/>
          </p:cNvSpPr>
          <p:nvPr>
            <p:ph type="sldNum" sz="quarter" idx="12"/>
          </p:nvPr>
        </p:nvSpPr>
        <p:spPr/>
        <p:txBody>
          <a:bodyPr/>
          <a:lstStyle/>
          <a:p>
            <a:fld id="{1BD341EA-33EF-4039-BB28-6DE1CBF9FA3D}" type="slidenum">
              <a:rPr lang="lt-LT" altLang="en-US" smtClean="0"/>
              <a:pPr/>
              <a:t>31</a:t>
            </a:fld>
            <a:endParaRPr lang="lt-LT" alt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11136F4-7FC5-4148-B350-D2363544BE45}"/>
              </a:ext>
            </a:extLst>
          </p:cNvPr>
          <p:cNvSpPr>
            <a:spLocks noGrp="1" noChangeArrowheads="1"/>
          </p:cNvSpPr>
          <p:nvPr>
            <p:ph type="title"/>
          </p:nvPr>
        </p:nvSpPr>
        <p:spPr>
          <a:xfrm>
            <a:off x="509981" y="199647"/>
            <a:ext cx="8987002" cy="836613"/>
          </a:xfrm>
        </p:spPr>
        <p:txBody>
          <a:bodyPr>
            <a:normAutofit/>
          </a:bodyPr>
          <a:lstStyle/>
          <a:p>
            <a:r>
              <a:rPr lang="lt-LT" altLang="en-US" sz="2800" b="1" dirty="0">
                <a:solidFill>
                  <a:srgbClr val="FF0000"/>
                </a:solidFill>
                <a:latin typeface="+mn-lt"/>
              </a:rPr>
              <a:t>Darbuotojų kaita</a:t>
            </a:r>
            <a:r>
              <a:rPr lang="lt-LT" altLang="en-US" sz="2800" b="1" dirty="0">
                <a:latin typeface="+mn-lt"/>
              </a:rPr>
              <a:t> </a:t>
            </a:r>
          </a:p>
        </p:txBody>
      </p:sp>
      <p:graphicFrame>
        <p:nvGraphicFramePr>
          <p:cNvPr id="5" name="Lentelės vietos rezervavimo ženklas 4">
            <a:extLst>
              <a:ext uri="{FF2B5EF4-FFF2-40B4-BE49-F238E27FC236}">
                <a16:creationId xmlns:a16="http://schemas.microsoft.com/office/drawing/2014/main" id="{145DD997-BD7A-4BF9-9994-BCE035355DA6}"/>
              </a:ext>
            </a:extLst>
          </p:cNvPr>
          <p:cNvGraphicFramePr>
            <a:graphicFrameLocks noGrp="1"/>
          </p:cNvGraphicFramePr>
          <p:nvPr>
            <p:ph type="tbl" idx="1"/>
          </p:nvPr>
        </p:nvGraphicFramePr>
        <p:xfrm>
          <a:off x="642551" y="1622854"/>
          <a:ext cx="10939849" cy="4536320"/>
        </p:xfrm>
        <a:graphic>
          <a:graphicData uri="http://schemas.openxmlformats.org/drawingml/2006/table">
            <a:tbl>
              <a:tblPr>
                <a:tableStyleId>{5C22544A-7EE6-4342-B048-85BDC9FD1C3A}</a:tableStyleId>
              </a:tblPr>
              <a:tblGrid>
                <a:gridCol w="3730535">
                  <a:extLst>
                    <a:ext uri="{9D8B030D-6E8A-4147-A177-3AD203B41FA5}">
                      <a16:colId xmlns:a16="http://schemas.microsoft.com/office/drawing/2014/main" val="1409365878"/>
                    </a:ext>
                  </a:extLst>
                </a:gridCol>
                <a:gridCol w="1647844">
                  <a:extLst>
                    <a:ext uri="{9D8B030D-6E8A-4147-A177-3AD203B41FA5}">
                      <a16:colId xmlns:a16="http://schemas.microsoft.com/office/drawing/2014/main" val="3978476183"/>
                    </a:ext>
                  </a:extLst>
                </a:gridCol>
                <a:gridCol w="3913626">
                  <a:extLst>
                    <a:ext uri="{9D8B030D-6E8A-4147-A177-3AD203B41FA5}">
                      <a16:colId xmlns:a16="http://schemas.microsoft.com/office/drawing/2014/main" val="1711720687"/>
                    </a:ext>
                  </a:extLst>
                </a:gridCol>
                <a:gridCol w="1647844">
                  <a:extLst>
                    <a:ext uri="{9D8B030D-6E8A-4147-A177-3AD203B41FA5}">
                      <a16:colId xmlns:a16="http://schemas.microsoft.com/office/drawing/2014/main" val="956919204"/>
                    </a:ext>
                  </a:extLst>
                </a:gridCol>
              </a:tblGrid>
              <a:tr h="631568">
                <a:tc gridSpan="4">
                  <a:txBody>
                    <a:bodyPr/>
                    <a:lstStyle/>
                    <a:p>
                      <a:pPr algn="ctr">
                        <a:lnSpc>
                          <a:spcPct val="107000"/>
                        </a:lnSpc>
                        <a:spcAft>
                          <a:spcPts val="800"/>
                        </a:spcAft>
                      </a:pPr>
                      <a:r>
                        <a:rPr lang="lt-LT" sz="1800" b="1" dirty="0">
                          <a:effectLst/>
                          <a:latin typeface="Times New Roman" panose="02020603050405020304" pitchFamily="18" charset="0"/>
                          <a:cs typeface="Times New Roman" panose="02020603050405020304" pitchFamily="18" charset="0"/>
                        </a:rPr>
                        <a:t>Darbuotojų kaitos rodiklis – 2,38 (3,15) %</a:t>
                      </a:r>
                      <a:endParaRPr lang="en-US" sz="1800" b="1"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Priimtų darbuotojų skaičius (8)                                  Atleistų darbuotojų skaičius (13)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7679708"/>
                  </a:ext>
                </a:extLst>
              </a:tr>
              <a:tr h="3867474">
                <a:tc>
                  <a:txBody>
                    <a:bodyPr/>
                    <a:lstStyle/>
                    <a:p>
                      <a:pPr algn="ctr">
                        <a:lnSpc>
                          <a:spcPct val="107000"/>
                        </a:lnSpc>
                        <a:spcAft>
                          <a:spcPts val="800"/>
                        </a:spcAft>
                      </a:pPr>
                      <a:endParaRPr lang="lt-LT"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Sanitarai</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 Psichikos sveikatos slaugytojos</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Valytojos</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Ūkio skyriaus darbuotojas</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Gydytojai</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Audito skyriaus vedėjas</a:t>
                      </a:r>
                      <a:endParaRPr lang="en-US" sz="18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lt-LT"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lumMod val="75000"/>
                      </a:schemeClr>
                    </a:solidFill>
                  </a:tcPr>
                </a:tc>
                <a:tc>
                  <a:txBody>
                    <a:bodyPr/>
                    <a:lstStyle/>
                    <a:p>
                      <a:pPr algn="ctr">
                        <a:lnSpc>
                          <a:spcPct val="107000"/>
                        </a:lnSpc>
                        <a:spcAft>
                          <a:spcPts val="800"/>
                        </a:spcAft>
                      </a:pPr>
                      <a:endParaRPr lang="lt-LT"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0</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4</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2</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 0</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 1</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lt-LT"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lumMod val="75000"/>
                      </a:schemeClr>
                    </a:solidFill>
                  </a:tcPr>
                </a:tc>
                <a:tc>
                  <a:txBody>
                    <a:bodyPr/>
                    <a:lstStyle/>
                    <a:p>
                      <a:pPr algn="ctr">
                        <a:lnSpc>
                          <a:spcPct val="107000"/>
                        </a:lnSpc>
                        <a:spcAft>
                          <a:spcPts val="800"/>
                        </a:spcAft>
                      </a:pPr>
                      <a:endParaRPr lang="lt-LT"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Sanitarai</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 Psichikos sveikatos slaugytojos</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Valytojos</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 Ūkio skyriaus darbuotojai</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Gydytojai</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 Finansų ir apskaitos sk. specialistas</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lt-LT"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lumMod val="85000"/>
                      </a:schemeClr>
                    </a:solidFill>
                  </a:tcPr>
                </a:tc>
                <a:tc>
                  <a:txBody>
                    <a:bodyPr/>
                    <a:lstStyle/>
                    <a:p>
                      <a:pPr algn="ctr">
                        <a:lnSpc>
                          <a:spcPct val="107000"/>
                        </a:lnSpc>
                        <a:spcAft>
                          <a:spcPts val="800"/>
                        </a:spcAft>
                      </a:pPr>
                      <a:endParaRPr lang="lt-LT"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 4</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 0</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 3</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endParaRPr lang="en-US" sz="18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lt-LT"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2647728379"/>
                  </a:ext>
                </a:extLst>
              </a:tr>
            </a:tbl>
          </a:graphicData>
        </a:graphic>
      </p:graphicFrame>
      <p:sp>
        <p:nvSpPr>
          <p:cNvPr id="2" name="Skaidrės numerio vietos rezervavimo ženklas 1">
            <a:extLst>
              <a:ext uri="{FF2B5EF4-FFF2-40B4-BE49-F238E27FC236}">
                <a16:creationId xmlns:a16="http://schemas.microsoft.com/office/drawing/2014/main" id="{B61F866C-9BB6-4B02-9C77-496A94F92E72}"/>
              </a:ext>
            </a:extLst>
          </p:cNvPr>
          <p:cNvSpPr>
            <a:spLocks noGrp="1"/>
          </p:cNvSpPr>
          <p:nvPr>
            <p:ph type="sldNum" sz="quarter" idx="12"/>
          </p:nvPr>
        </p:nvSpPr>
        <p:spPr/>
        <p:txBody>
          <a:bodyPr/>
          <a:lstStyle/>
          <a:p>
            <a:fld id="{1BD341EA-33EF-4039-BB28-6DE1CBF9FA3D}" type="slidenum">
              <a:rPr lang="lt-LT" altLang="en-US" smtClean="0"/>
              <a:pPr/>
              <a:t>32</a:t>
            </a:fld>
            <a:endParaRPr lang="lt-LT"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26DC946-02CE-43F7-B82D-B0A7DD0D6168}"/>
              </a:ext>
            </a:extLst>
          </p:cNvPr>
          <p:cNvSpPr>
            <a:spLocks noGrp="1" noChangeArrowheads="1"/>
          </p:cNvSpPr>
          <p:nvPr>
            <p:ph type="title"/>
          </p:nvPr>
        </p:nvSpPr>
        <p:spPr>
          <a:xfrm>
            <a:off x="552006" y="150813"/>
            <a:ext cx="11236339" cy="815975"/>
          </a:xfrm>
        </p:spPr>
        <p:txBody>
          <a:bodyPr>
            <a:normAutofit fontScale="90000"/>
          </a:bodyPr>
          <a:lstStyle/>
          <a:p>
            <a:r>
              <a:rPr lang="lt-LT" altLang="en-US" sz="3100" b="1" dirty="0">
                <a:solidFill>
                  <a:srgbClr val="CC3300"/>
                </a:solidFill>
                <a:latin typeface="+mn-lt"/>
              </a:rPr>
              <a:t>Vidutinis 1 mėnesio darbo užmokesčio fondas pagal darbuotojų kategorijas</a:t>
            </a:r>
            <a:endParaRPr lang="lt-LT" altLang="en-US" sz="1600" b="1" dirty="0"/>
          </a:p>
        </p:txBody>
      </p:sp>
      <p:graphicFrame>
        <p:nvGraphicFramePr>
          <p:cNvPr id="6" name="Lentelės vietos rezervavimo ženklas 5">
            <a:extLst>
              <a:ext uri="{FF2B5EF4-FFF2-40B4-BE49-F238E27FC236}">
                <a16:creationId xmlns:a16="http://schemas.microsoft.com/office/drawing/2014/main" id="{EC45C21C-45F6-4EAD-A804-1145F10CB94F}"/>
              </a:ext>
            </a:extLst>
          </p:cNvPr>
          <p:cNvGraphicFramePr>
            <a:graphicFrameLocks noGrp="1"/>
          </p:cNvGraphicFramePr>
          <p:nvPr>
            <p:ph type="tbl" idx="1"/>
          </p:nvPr>
        </p:nvGraphicFramePr>
        <p:xfrm>
          <a:off x="609600" y="1639330"/>
          <a:ext cx="10972800" cy="4539050"/>
        </p:xfrm>
        <a:graphic>
          <a:graphicData uri="http://schemas.openxmlformats.org/drawingml/2006/table">
            <a:tbl>
              <a:tblPr/>
              <a:tblGrid>
                <a:gridCol w="1314122">
                  <a:extLst>
                    <a:ext uri="{9D8B030D-6E8A-4147-A177-3AD203B41FA5}">
                      <a16:colId xmlns:a16="http://schemas.microsoft.com/office/drawing/2014/main" val="3492670983"/>
                    </a:ext>
                  </a:extLst>
                </a:gridCol>
                <a:gridCol w="938191">
                  <a:extLst>
                    <a:ext uri="{9D8B030D-6E8A-4147-A177-3AD203B41FA5}">
                      <a16:colId xmlns:a16="http://schemas.microsoft.com/office/drawing/2014/main" val="953768904"/>
                    </a:ext>
                  </a:extLst>
                </a:gridCol>
                <a:gridCol w="938191">
                  <a:extLst>
                    <a:ext uri="{9D8B030D-6E8A-4147-A177-3AD203B41FA5}">
                      <a16:colId xmlns:a16="http://schemas.microsoft.com/office/drawing/2014/main" val="1190942646"/>
                    </a:ext>
                  </a:extLst>
                </a:gridCol>
                <a:gridCol w="938191">
                  <a:extLst>
                    <a:ext uri="{9D8B030D-6E8A-4147-A177-3AD203B41FA5}">
                      <a16:colId xmlns:a16="http://schemas.microsoft.com/office/drawing/2014/main" val="907700575"/>
                    </a:ext>
                  </a:extLst>
                </a:gridCol>
                <a:gridCol w="938191">
                  <a:extLst>
                    <a:ext uri="{9D8B030D-6E8A-4147-A177-3AD203B41FA5}">
                      <a16:colId xmlns:a16="http://schemas.microsoft.com/office/drawing/2014/main" val="1756283451"/>
                    </a:ext>
                  </a:extLst>
                </a:gridCol>
                <a:gridCol w="938191">
                  <a:extLst>
                    <a:ext uri="{9D8B030D-6E8A-4147-A177-3AD203B41FA5}">
                      <a16:colId xmlns:a16="http://schemas.microsoft.com/office/drawing/2014/main" val="417620707"/>
                    </a:ext>
                  </a:extLst>
                </a:gridCol>
                <a:gridCol w="1089653">
                  <a:extLst>
                    <a:ext uri="{9D8B030D-6E8A-4147-A177-3AD203B41FA5}">
                      <a16:colId xmlns:a16="http://schemas.microsoft.com/office/drawing/2014/main" val="566480374"/>
                    </a:ext>
                  </a:extLst>
                </a:gridCol>
                <a:gridCol w="1916697">
                  <a:extLst>
                    <a:ext uri="{9D8B030D-6E8A-4147-A177-3AD203B41FA5}">
                      <a16:colId xmlns:a16="http://schemas.microsoft.com/office/drawing/2014/main" val="3214455820"/>
                    </a:ext>
                  </a:extLst>
                </a:gridCol>
                <a:gridCol w="1961373">
                  <a:extLst>
                    <a:ext uri="{9D8B030D-6E8A-4147-A177-3AD203B41FA5}">
                      <a16:colId xmlns:a16="http://schemas.microsoft.com/office/drawing/2014/main" val="2300468336"/>
                    </a:ext>
                  </a:extLst>
                </a:gridCol>
              </a:tblGrid>
              <a:tr h="809985">
                <a:tc>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Rodiklis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Skirtumas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Bendro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95359222"/>
                  </a:ext>
                </a:extLst>
              </a:tr>
              <a:tr h="625253">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Gydytojai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50 232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51 369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57 840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91 401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103 215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108 066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4 851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15,55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134412"/>
                  </a:ext>
                </a:extLst>
              </a:tr>
              <a:tr h="625253">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Specialistai su 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40 027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442 84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49 155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72 649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76 649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83 689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7 040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12,05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533806"/>
                  </a:ext>
                </a:extLst>
              </a:tr>
              <a:tr h="625253">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Slaugytojai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113 265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117 360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127 272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178 012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214 101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229 654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15 553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33,05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008735"/>
                  </a:ext>
                </a:extLst>
              </a:tr>
              <a:tr h="625253">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Specialistai su sp.i.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8 334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8 663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8 174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10 607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21 728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26 851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5 123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3,87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6732456"/>
                  </a:ext>
                </a:extLst>
              </a:tr>
              <a:tr h="721220">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Kitas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personalas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119 485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131 880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140 364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204 179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219 739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246 518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26 779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35,48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644977"/>
                  </a:ext>
                </a:extLst>
              </a:tr>
              <a:tr h="506833">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Bendras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331 343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353 566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382 805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556 878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635 432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694 787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59 355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335033"/>
                  </a:ext>
                </a:extLst>
              </a:tr>
            </a:tbl>
          </a:graphicData>
        </a:graphic>
      </p:graphicFrame>
      <p:sp>
        <p:nvSpPr>
          <p:cNvPr id="2" name="Skaidrės numerio vietos rezervavimo ženklas 1">
            <a:extLst>
              <a:ext uri="{FF2B5EF4-FFF2-40B4-BE49-F238E27FC236}">
                <a16:creationId xmlns:a16="http://schemas.microsoft.com/office/drawing/2014/main" id="{38E7B9CE-5047-455A-B16B-285082906679}"/>
              </a:ext>
            </a:extLst>
          </p:cNvPr>
          <p:cNvSpPr>
            <a:spLocks noGrp="1"/>
          </p:cNvSpPr>
          <p:nvPr>
            <p:ph type="sldNum" sz="quarter" idx="12"/>
          </p:nvPr>
        </p:nvSpPr>
        <p:spPr/>
        <p:txBody>
          <a:bodyPr/>
          <a:lstStyle/>
          <a:p>
            <a:fld id="{1BD341EA-33EF-4039-BB28-6DE1CBF9FA3D}" type="slidenum">
              <a:rPr lang="lt-LT" altLang="en-US" smtClean="0"/>
              <a:pPr/>
              <a:t>33</a:t>
            </a:fld>
            <a:endParaRPr lang="lt-LT" alt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04DE6E9-EC8B-4D41-A351-DC696496DA1F}"/>
              </a:ext>
            </a:extLst>
          </p:cNvPr>
          <p:cNvSpPr>
            <a:spLocks noGrp="1" noChangeArrowheads="1"/>
          </p:cNvSpPr>
          <p:nvPr>
            <p:ph type="title"/>
          </p:nvPr>
        </p:nvSpPr>
        <p:spPr>
          <a:xfrm>
            <a:off x="471871" y="352597"/>
            <a:ext cx="9098437" cy="803275"/>
          </a:xfrm>
        </p:spPr>
        <p:txBody>
          <a:bodyPr>
            <a:noAutofit/>
          </a:bodyPr>
          <a:lstStyle/>
          <a:p>
            <a:r>
              <a:rPr lang="lt-LT" altLang="en-US" sz="2800" b="1" dirty="0">
                <a:solidFill>
                  <a:srgbClr val="CC3300"/>
                </a:solidFill>
                <a:latin typeface="+mn-lt"/>
              </a:rPr>
              <a:t>Darbuotojų darbo užmokesčio fondo kitimas pajamų struktūroje 2010 - 2021 metais</a:t>
            </a:r>
          </a:p>
        </p:txBody>
      </p:sp>
      <p:sp>
        <p:nvSpPr>
          <p:cNvPr id="5" name="Diagramos vietos rezervavimo ženklas 4">
            <a:extLst>
              <a:ext uri="{FF2B5EF4-FFF2-40B4-BE49-F238E27FC236}">
                <a16:creationId xmlns:a16="http://schemas.microsoft.com/office/drawing/2014/main" id="{F4AE14DF-3048-4D76-A597-C598A8E900F1}"/>
              </a:ext>
            </a:extLst>
          </p:cNvPr>
          <p:cNvSpPr>
            <a:spLocks noGrp="1"/>
          </p:cNvSpPr>
          <p:nvPr>
            <p:ph type="chart" idx="1"/>
          </p:nvPr>
        </p:nvSpPr>
        <p:spPr/>
      </p:sp>
      <p:sp>
        <p:nvSpPr>
          <p:cNvPr id="3" name="Skaidrės numerio vietos rezervavimo ženklas 2">
            <a:extLst>
              <a:ext uri="{FF2B5EF4-FFF2-40B4-BE49-F238E27FC236}">
                <a16:creationId xmlns:a16="http://schemas.microsoft.com/office/drawing/2014/main" id="{DC0314CF-4FD2-42BC-B36A-4BA40003DCEF}"/>
              </a:ext>
            </a:extLst>
          </p:cNvPr>
          <p:cNvSpPr>
            <a:spLocks noGrp="1"/>
          </p:cNvSpPr>
          <p:nvPr>
            <p:ph type="sldNum" sz="quarter" idx="12"/>
          </p:nvPr>
        </p:nvSpPr>
        <p:spPr/>
        <p:txBody>
          <a:bodyPr/>
          <a:lstStyle/>
          <a:p>
            <a:fld id="{DF65CC29-911B-4706-9448-D8E970B67A97}" type="slidenum">
              <a:rPr lang="lt-LT" altLang="en-US" smtClean="0"/>
              <a:pPr/>
              <a:t>34</a:t>
            </a:fld>
            <a:endParaRPr lang="lt-LT" altLang="en-US"/>
          </a:p>
        </p:txBody>
      </p:sp>
      <p:graphicFrame>
        <p:nvGraphicFramePr>
          <p:cNvPr id="2" name="Lentelė 1">
            <a:extLst>
              <a:ext uri="{FF2B5EF4-FFF2-40B4-BE49-F238E27FC236}">
                <a16:creationId xmlns:a16="http://schemas.microsoft.com/office/drawing/2014/main" id="{F85DDBAC-BD2F-4153-BB22-3F9C58AF73DC}"/>
              </a:ext>
            </a:extLst>
          </p:cNvPr>
          <p:cNvGraphicFramePr>
            <a:graphicFrameLocks noGrp="1"/>
          </p:cNvGraphicFramePr>
          <p:nvPr/>
        </p:nvGraphicFramePr>
        <p:xfrm>
          <a:off x="609599" y="1594594"/>
          <a:ext cx="10972800" cy="4826301"/>
        </p:xfrm>
        <a:graphic>
          <a:graphicData uri="http://schemas.openxmlformats.org/drawingml/2006/table">
            <a:tbl>
              <a:tblPr firstRow="1" firstCol="1" bandRow="1" bandCol="1"/>
              <a:tblGrid>
                <a:gridCol w="1637212">
                  <a:extLst>
                    <a:ext uri="{9D8B030D-6E8A-4147-A177-3AD203B41FA5}">
                      <a16:colId xmlns:a16="http://schemas.microsoft.com/office/drawing/2014/main" val="1151649098"/>
                    </a:ext>
                  </a:extLst>
                </a:gridCol>
                <a:gridCol w="2316480">
                  <a:extLst>
                    <a:ext uri="{9D8B030D-6E8A-4147-A177-3AD203B41FA5}">
                      <a16:colId xmlns:a16="http://schemas.microsoft.com/office/drawing/2014/main" val="769773830"/>
                    </a:ext>
                  </a:extLst>
                </a:gridCol>
                <a:gridCol w="3472542">
                  <a:extLst>
                    <a:ext uri="{9D8B030D-6E8A-4147-A177-3AD203B41FA5}">
                      <a16:colId xmlns:a16="http://schemas.microsoft.com/office/drawing/2014/main" val="4177681673"/>
                    </a:ext>
                  </a:extLst>
                </a:gridCol>
                <a:gridCol w="3546566">
                  <a:extLst>
                    <a:ext uri="{9D8B030D-6E8A-4147-A177-3AD203B41FA5}">
                      <a16:colId xmlns:a16="http://schemas.microsoft.com/office/drawing/2014/main" val="3346847623"/>
                    </a:ext>
                  </a:extLst>
                </a:gridCol>
              </a:tblGrid>
              <a:tr h="1348554">
                <a:tc>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Laikotarpis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Metinė darbo užmokesčio fondo suma be SODROS priskaitymų</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(metinės darbo užmokesčio fondo sumos, priskaitytos iš PSDF lėšų (be SODROS priskaitymų)  palyginimas su gautomis pajamomis iš PSDF)</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(metinės darbo užmokesčio fondo sumos priskaitytos iš PSDF lėšų (su SODROS priskaitymais) palyginimas su gautomis pajamomis iš PSDF)</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986286383"/>
                  </a:ext>
                </a:extLst>
              </a:tr>
              <a:tr h="28154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2010 metai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10139083 lt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55,71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72,72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608021"/>
                  </a:ext>
                </a:extLst>
              </a:tr>
              <a:tr h="28154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2011 metai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10642355 lt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54,24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71,05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917737"/>
                  </a:ext>
                </a:extLst>
              </a:tr>
              <a:tr h="28154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2012 metai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10666371 lt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56,07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73,37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12859"/>
                  </a:ext>
                </a:extLst>
              </a:tr>
              <a:tr h="28154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2013 metai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10933615 lt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56,35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73,81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760496"/>
                  </a:ext>
                </a:extLst>
              </a:tr>
              <a:tr h="28154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2014 metai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11164455 lt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53,66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70,28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593986"/>
                  </a:ext>
                </a:extLst>
              </a:tr>
              <a:tr h="28154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2015 metai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3793883 €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56,98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74,64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690977"/>
                  </a:ext>
                </a:extLst>
              </a:tr>
              <a:tr h="28154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2016 metai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3976113 €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57,97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75,93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134630"/>
                  </a:ext>
                </a:extLst>
              </a:tr>
              <a:tr h="28154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2017 metai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4242677 €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59,17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77,62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379576"/>
                  </a:ext>
                </a:extLst>
              </a:tr>
              <a:tr h="28154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2018 metai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4658713 €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60,14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78,90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438533"/>
                  </a:ext>
                </a:extLst>
              </a:tr>
              <a:tr h="28154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2019 metai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6755735 €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79,48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80,89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018385"/>
                  </a:ext>
                </a:extLst>
              </a:tr>
              <a:tr h="28154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2020 metai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7745268 </a:t>
                      </a:r>
                      <a:r>
                        <a:rPr lang="lt-LT" sz="1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80,07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81,69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205199"/>
                  </a:ext>
                </a:extLst>
              </a:tr>
              <a:tr h="281547">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2021 metai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8372898 </a:t>
                      </a: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87,37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89,21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635912048"/>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2409B5E-A68B-4153-931C-297918C09D1B}"/>
              </a:ext>
            </a:extLst>
          </p:cNvPr>
          <p:cNvSpPr>
            <a:spLocks noGrp="1"/>
          </p:cNvSpPr>
          <p:nvPr>
            <p:ph type="title"/>
          </p:nvPr>
        </p:nvSpPr>
        <p:spPr>
          <a:xfrm flipV="1">
            <a:off x="609600" y="228919"/>
            <a:ext cx="10972800" cy="45719"/>
          </a:xfrm>
        </p:spPr>
        <p:txBody>
          <a:bodyPr>
            <a:normAutofit fontScale="90000"/>
          </a:bodyPr>
          <a:lstStyle/>
          <a:p>
            <a:r>
              <a:rPr lang="lt-LT" dirty="0"/>
              <a:t>.</a:t>
            </a:r>
            <a:endParaRPr lang="en-US" dirty="0"/>
          </a:p>
        </p:txBody>
      </p:sp>
      <p:graphicFrame>
        <p:nvGraphicFramePr>
          <p:cNvPr id="4" name="Diagramos vietos rezervavimo ženklas 3">
            <a:extLst>
              <a:ext uri="{FF2B5EF4-FFF2-40B4-BE49-F238E27FC236}">
                <a16:creationId xmlns:a16="http://schemas.microsoft.com/office/drawing/2014/main" id="{1ABA0155-FC9C-4D6C-83B5-2B3FB2ACD184}"/>
              </a:ext>
            </a:extLst>
          </p:cNvPr>
          <p:cNvGraphicFramePr>
            <a:graphicFrameLocks noGrp="1"/>
          </p:cNvGraphicFramePr>
          <p:nvPr>
            <p:ph type="chart" idx="1"/>
          </p:nvPr>
        </p:nvGraphicFramePr>
        <p:xfrm>
          <a:off x="551935" y="343583"/>
          <a:ext cx="10972800" cy="55189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3098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16CDBFD-C684-4C27-B0A0-81394564DC7F}"/>
              </a:ext>
            </a:extLst>
          </p:cNvPr>
          <p:cNvSpPr>
            <a:spLocks noGrp="1" noChangeArrowheads="1"/>
          </p:cNvSpPr>
          <p:nvPr>
            <p:ph type="title"/>
          </p:nvPr>
        </p:nvSpPr>
        <p:spPr>
          <a:xfrm>
            <a:off x="521938" y="287852"/>
            <a:ext cx="8785225" cy="579438"/>
          </a:xfrm>
        </p:spPr>
        <p:txBody>
          <a:bodyPr>
            <a:noAutofit/>
          </a:bodyPr>
          <a:lstStyle/>
          <a:p>
            <a:r>
              <a:rPr lang="lt-LT" altLang="en-US" sz="2800" b="1" dirty="0">
                <a:solidFill>
                  <a:srgbClr val="CC3300"/>
                </a:solidFill>
                <a:latin typeface="+mn-lt"/>
              </a:rPr>
              <a:t>Sutarties su Panevėžio TLK vykdymas 2021 metais</a:t>
            </a:r>
          </a:p>
        </p:txBody>
      </p:sp>
      <p:graphicFrame>
        <p:nvGraphicFramePr>
          <p:cNvPr id="6" name="Lentelės vietos rezervavimo ženklas 5">
            <a:extLst>
              <a:ext uri="{FF2B5EF4-FFF2-40B4-BE49-F238E27FC236}">
                <a16:creationId xmlns:a16="http://schemas.microsoft.com/office/drawing/2014/main" id="{80C00AD0-863D-4458-AD19-23BDB681D33F}"/>
              </a:ext>
            </a:extLst>
          </p:cNvPr>
          <p:cNvGraphicFramePr>
            <a:graphicFrameLocks noGrp="1"/>
          </p:cNvGraphicFramePr>
          <p:nvPr>
            <p:ph type="tbl" idx="1"/>
          </p:nvPr>
        </p:nvGraphicFramePr>
        <p:xfrm>
          <a:off x="650790" y="1631091"/>
          <a:ext cx="10931611" cy="4489623"/>
        </p:xfrm>
        <a:graphic>
          <a:graphicData uri="http://schemas.openxmlformats.org/drawingml/2006/table">
            <a:tbl>
              <a:tblPr/>
              <a:tblGrid>
                <a:gridCol w="1807424">
                  <a:extLst>
                    <a:ext uri="{9D8B030D-6E8A-4147-A177-3AD203B41FA5}">
                      <a16:colId xmlns:a16="http://schemas.microsoft.com/office/drawing/2014/main" val="3760600593"/>
                    </a:ext>
                  </a:extLst>
                </a:gridCol>
                <a:gridCol w="1587006">
                  <a:extLst>
                    <a:ext uri="{9D8B030D-6E8A-4147-A177-3AD203B41FA5}">
                      <a16:colId xmlns:a16="http://schemas.microsoft.com/office/drawing/2014/main" val="2813014773"/>
                    </a:ext>
                  </a:extLst>
                </a:gridCol>
                <a:gridCol w="1388630">
                  <a:extLst>
                    <a:ext uri="{9D8B030D-6E8A-4147-A177-3AD203B41FA5}">
                      <a16:colId xmlns:a16="http://schemas.microsoft.com/office/drawing/2014/main" val="1828439505"/>
                    </a:ext>
                  </a:extLst>
                </a:gridCol>
                <a:gridCol w="1299362">
                  <a:extLst>
                    <a:ext uri="{9D8B030D-6E8A-4147-A177-3AD203B41FA5}">
                      <a16:colId xmlns:a16="http://schemas.microsoft.com/office/drawing/2014/main" val="3965638553"/>
                    </a:ext>
                  </a:extLst>
                </a:gridCol>
                <a:gridCol w="1256381">
                  <a:extLst>
                    <a:ext uri="{9D8B030D-6E8A-4147-A177-3AD203B41FA5}">
                      <a16:colId xmlns:a16="http://schemas.microsoft.com/office/drawing/2014/main" val="2568586849"/>
                    </a:ext>
                  </a:extLst>
                </a:gridCol>
                <a:gridCol w="780280">
                  <a:extLst>
                    <a:ext uri="{9D8B030D-6E8A-4147-A177-3AD203B41FA5}">
                      <a16:colId xmlns:a16="http://schemas.microsoft.com/office/drawing/2014/main" val="2952544658"/>
                    </a:ext>
                  </a:extLst>
                </a:gridCol>
                <a:gridCol w="1406264">
                  <a:extLst>
                    <a:ext uri="{9D8B030D-6E8A-4147-A177-3AD203B41FA5}">
                      <a16:colId xmlns:a16="http://schemas.microsoft.com/office/drawing/2014/main" val="2614031010"/>
                    </a:ext>
                  </a:extLst>
                </a:gridCol>
                <a:gridCol w="1406264">
                  <a:extLst>
                    <a:ext uri="{9D8B030D-6E8A-4147-A177-3AD203B41FA5}">
                      <a16:colId xmlns:a16="http://schemas.microsoft.com/office/drawing/2014/main" val="150649161"/>
                    </a:ext>
                  </a:extLst>
                </a:gridCol>
              </a:tblGrid>
              <a:tr h="3383510">
                <a:tc>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Sutartinė suma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Faktiškai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Suteikta paslaugų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Faktiškai apmokėta paslaugų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Paslaugų įvykdymo Procentinė išraiška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Skirtumas tarp suteiktų ir apmokėtų paslaugų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Balo vertė</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Spec. Lovadienių skaičius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Specialiosios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psichiatrijos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39999086"/>
                  </a:ext>
                </a:extLst>
              </a:tr>
              <a:tr h="1106113">
                <a:tc>
                  <a:txBody>
                    <a:bodyPr/>
                    <a:lstStyle/>
                    <a:p>
                      <a:pPr algn="ctr">
                        <a:lnSpc>
                          <a:spcPct val="100000"/>
                        </a:lnSpc>
                        <a:spcAft>
                          <a:spcPts val="800"/>
                        </a:spcAft>
                      </a:pP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554</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8</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852</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809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554</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92,66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701</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1,08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122 312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89,87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94957"/>
                  </a:ext>
                </a:extLst>
              </a:tr>
            </a:tbl>
          </a:graphicData>
        </a:graphic>
      </p:graphicFrame>
      <p:sp>
        <p:nvSpPr>
          <p:cNvPr id="2" name="Skaidrės numerio vietos rezervavimo ženklas 1">
            <a:extLst>
              <a:ext uri="{FF2B5EF4-FFF2-40B4-BE49-F238E27FC236}">
                <a16:creationId xmlns:a16="http://schemas.microsoft.com/office/drawing/2014/main" id="{99E3DB7A-C611-4DE1-8B3A-5F045DF5BA9E}"/>
              </a:ext>
            </a:extLst>
          </p:cNvPr>
          <p:cNvSpPr>
            <a:spLocks noGrp="1"/>
          </p:cNvSpPr>
          <p:nvPr>
            <p:ph type="sldNum" sz="quarter" idx="12"/>
          </p:nvPr>
        </p:nvSpPr>
        <p:spPr/>
        <p:txBody>
          <a:bodyPr/>
          <a:lstStyle/>
          <a:p>
            <a:fld id="{1BD341EA-33EF-4039-BB28-6DE1CBF9FA3D}" type="slidenum">
              <a:rPr lang="lt-LT" altLang="en-US" smtClean="0"/>
              <a:pPr/>
              <a:t>36</a:t>
            </a:fld>
            <a:endParaRPr lang="lt-LT" alt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26DF32A-BE7C-4082-AA07-054F0BC65865}"/>
              </a:ext>
            </a:extLst>
          </p:cNvPr>
          <p:cNvSpPr>
            <a:spLocks noGrp="1" noChangeArrowheads="1"/>
          </p:cNvSpPr>
          <p:nvPr>
            <p:ph type="title"/>
          </p:nvPr>
        </p:nvSpPr>
        <p:spPr>
          <a:xfrm>
            <a:off x="527477" y="226284"/>
            <a:ext cx="9180987" cy="727075"/>
          </a:xfrm>
        </p:spPr>
        <p:txBody>
          <a:bodyPr>
            <a:noAutofit/>
          </a:bodyPr>
          <a:lstStyle/>
          <a:p>
            <a:r>
              <a:rPr lang="lt-LT" altLang="en-US" sz="2800" b="1" dirty="0">
                <a:solidFill>
                  <a:srgbClr val="CC3300"/>
                </a:solidFill>
                <a:latin typeface="+mn-lt"/>
              </a:rPr>
              <a:t>SP Suteiktų paslaugų skaičiaus kitimas 2020 - 2021 m. </a:t>
            </a:r>
            <a:endParaRPr lang="lt-LT" altLang="en-US" sz="2800" dirty="0">
              <a:latin typeface="+mn-lt"/>
            </a:endParaRPr>
          </a:p>
        </p:txBody>
      </p:sp>
      <p:sp>
        <p:nvSpPr>
          <p:cNvPr id="2" name="Skaidrės numerio vietos rezervavimo ženklas 1">
            <a:extLst>
              <a:ext uri="{FF2B5EF4-FFF2-40B4-BE49-F238E27FC236}">
                <a16:creationId xmlns:a16="http://schemas.microsoft.com/office/drawing/2014/main" id="{23B54E75-A5CC-4AD1-BDD3-57632F69138C}"/>
              </a:ext>
            </a:extLst>
          </p:cNvPr>
          <p:cNvSpPr>
            <a:spLocks noGrp="1"/>
          </p:cNvSpPr>
          <p:nvPr>
            <p:ph type="sldNum" sz="quarter" idx="12"/>
          </p:nvPr>
        </p:nvSpPr>
        <p:spPr/>
        <p:txBody>
          <a:bodyPr/>
          <a:lstStyle/>
          <a:p>
            <a:fld id="{1BD341EA-33EF-4039-BB28-6DE1CBF9FA3D}" type="slidenum">
              <a:rPr lang="lt-LT" altLang="en-US" smtClean="0"/>
              <a:pPr/>
              <a:t>37</a:t>
            </a:fld>
            <a:endParaRPr lang="lt-LT" altLang="en-US"/>
          </a:p>
        </p:txBody>
      </p:sp>
      <p:graphicFrame>
        <p:nvGraphicFramePr>
          <p:cNvPr id="11" name="Lentelė 10">
            <a:extLst>
              <a:ext uri="{FF2B5EF4-FFF2-40B4-BE49-F238E27FC236}">
                <a16:creationId xmlns:a16="http://schemas.microsoft.com/office/drawing/2014/main" id="{663582A5-1A9B-4548-B9F2-A18CE6F0C187}"/>
              </a:ext>
            </a:extLst>
          </p:cNvPr>
          <p:cNvGraphicFramePr>
            <a:graphicFrameLocks noGrp="1"/>
          </p:cNvGraphicFramePr>
          <p:nvPr/>
        </p:nvGraphicFramePr>
        <p:xfrm>
          <a:off x="634314" y="1664043"/>
          <a:ext cx="10948086" cy="4464908"/>
        </p:xfrm>
        <a:graphic>
          <a:graphicData uri="http://schemas.openxmlformats.org/drawingml/2006/table">
            <a:tbl>
              <a:tblPr firstRow="1" firstCol="1" bandRow="1"/>
              <a:tblGrid>
                <a:gridCol w="2762002">
                  <a:extLst>
                    <a:ext uri="{9D8B030D-6E8A-4147-A177-3AD203B41FA5}">
                      <a16:colId xmlns:a16="http://schemas.microsoft.com/office/drawing/2014/main" val="4148469276"/>
                    </a:ext>
                  </a:extLst>
                </a:gridCol>
                <a:gridCol w="2656649">
                  <a:extLst>
                    <a:ext uri="{9D8B030D-6E8A-4147-A177-3AD203B41FA5}">
                      <a16:colId xmlns:a16="http://schemas.microsoft.com/office/drawing/2014/main" val="3558274316"/>
                    </a:ext>
                  </a:extLst>
                </a:gridCol>
                <a:gridCol w="2656649">
                  <a:extLst>
                    <a:ext uri="{9D8B030D-6E8A-4147-A177-3AD203B41FA5}">
                      <a16:colId xmlns:a16="http://schemas.microsoft.com/office/drawing/2014/main" val="1262040734"/>
                    </a:ext>
                  </a:extLst>
                </a:gridCol>
                <a:gridCol w="2872786">
                  <a:extLst>
                    <a:ext uri="{9D8B030D-6E8A-4147-A177-3AD203B41FA5}">
                      <a16:colId xmlns:a16="http://schemas.microsoft.com/office/drawing/2014/main" val="3919109679"/>
                    </a:ext>
                  </a:extLst>
                </a:gridCol>
              </a:tblGrid>
              <a:tr h="797675">
                <a:tc>
                  <a:txBody>
                    <a:bodyPr/>
                    <a:lstStyle/>
                    <a:p>
                      <a:pP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2021m.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Pokytis,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7990127"/>
                  </a:ext>
                </a:extLst>
              </a:tr>
              <a:tr h="797675">
                <a:tc>
                  <a:txBody>
                    <a:bodyPr/>
                    <a:lstStyle/>
                    <a:p>
                      <a:pPr>
                        <a:lnSpc>
                          <a:spcPct val="107000"/>
                        </a:lnSpc>
                        <a:spcAft>
                          <a:spcPts val="800"/>
                        </a:spcAft>
                      </a:pPr>
                      <a:r>
                        <a:rPr lang="lt-L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Paslaugų skaičius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lt-L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4 321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4 190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8739303"/>
                  </a:ext>
                </a:extLst>
              </a:tr>
              <a:tr h="2071883">
                <a:tc>
                  <a:txBody>
                    <a:bodyPr/>
                    <a:lstStyle/>
                    <a:p>
                      <a:pP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Vidutinis paslaugų (pacientų) skaičius per mėnesį</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360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-3,06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9236939"/>
                  </a:ext>
                </a:extLst>
              </a:tr>
              <a:tr h="797675">
                <a:tc>
                  <a:txBody>
                    <a:bodyPr/>
                    <a:lstStyle/>
                    <a:p>
                      <a:pP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Bendras lovadienių skaičius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126 378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122 312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-3,22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04791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6CE5119-818A-49EA-BBF9-5232FF0209CF}"/>
              </a:ext>
            </a:extLst>
          </p:cNvPr>
          <p:cNvSpPr>
            <a:spLocks noGrp="1"/>
          </p:cNvSpPr>
          <p:nvPr>
            <p:ph type="title"/>
          </p:nvPr>
        </p:nvSpPr>
        <p:spPr>
          <a:xfrm>
            <a:off x="469557" y="299352"/>
            <a:ext cx="10972800" cy="1143000"/>
          </a:xfrm>
        </p:spPr>
        <p:txBody>
          <a:bodyPr/>
          <a:lstStyle/>
          <a:p>
            <a:r>
              <a:rPr lang="lt-LT" sz="2800" b="1" dirty="0">
                <a:solidFill>
                  <a:srgbClr val="FF0000"/>
                </a:solidFill>
                <a:effectLst/>
                <a:latin typeface="+mn-lt"/>
                <a:ea typeface="Calibri" panose="020F0502020204030204" pitchFamily="34" charset="0"/>
                <a:cs typeface="Times New Roman" panose="02020603050405020304" pitchFamily="18" charset="0"/>
              </a:rPr>
              <a:t>Lovų funkcionavimas (užimtumas) dienomis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6" name="Lentelės vietos rezervavimo ženklas 5">
            <a:extLst>
              <a:ext uri="{FF2B5EF4-FFF2-40B4-BE49-F238E27FC236}">
                <a16:creationId xmlns:a16="http://schemas.microsoft.com/office/drawing/2014/main" id="{E1E72A73-8828-4CFA-A7D3-DB0075337D57}"/>
              </a:ext>
            </a:extLst>
          </p:cNvPr>
          <p:cNvGraphicFramePr>
            <a:graphicFrameLocks noGrp="1"/>
          </p:cNvGraphicFramePr>
          <p:nvPr>
            <p:ph type="tbl" idx="1"/>
          </p:nvPr>
        </p:nvGraphicFramePr>
        <p:xfrm>
          <a:off x="609600" y="1623584"/>
          <a:ext cx="10972800" cy="4554796"/>
        </p:xfrm>
        <a:graphic>
          <a:graphicData uri="http://schemas.openxmlformats.org/drawingml/2006/table">
            <a:tbl>
              <a:tblPr firstRow="1" firstCol="1" bandRow="1"/>
              <a:tblGrid>
                <a:gridCol w="1303851">
                  <a:extLst>
                    <a:ext uri="{9D8B030D-6E8A-4147-A177-3AD203B41FA5}">
                      <a16:colId xmlns:a16="http://schemas.microsoft.com/office/drawing/2014/main" val="134163398"/>
                    </a:ext>
                  </a:extLst>
                </a:gridCol>
                <a:gridCol w="6492665">
                  <a:extLst>
                    <a:ext uri="{9D8B030D-6E8A-4147-A177-3AD203B41FA5}">
                      <a16:colId xmlns:a16="http://schemas.microsoft.com/office/drawing/2014/main" val="2907100841"/>
                    </a:ext>
                  </a:extLst>
                </a:gridCol>
                <a:gridCol w="1588142">
                  <a:extLst>
                    <a:ext uri="{9D8B030D-6E8A-4147-A177-3AD203B41FA5}">
                      <a16:colId xmlns:a16="http://schemas.microsoft.com/office/drawing/2014/main" val="514987108"/>
                    </a:ext>
                  </a:extLst>
                </a:gridCol>
                <a:gridCol w="1588142">
                  <a:extLst>
                    <a:ext uri="{9D8B030D-6E8A-4147-A177-3AD203B41FA5}">
                      <a16:colId xmlns:a16="http://schemas.microsoft.com/office/drawing/2014/main" val="2445372546"/>
                    </a:ext>
                  </a:extLst>
                </a:gridCol>
              </a:tblGrid>
              <a:tr h="478252">
                <a:tc rowSpan="2">
                  <a:txBody>
                    <a:bodyPr/>
                    <a:lstStyle/>
                    <a:p>
                      <a:pP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Eil. Nr.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Skyriai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2021m.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676097189"/>
                  </a:ext>
                </a:extLst>
              </a:tr>
              <a:tr h="351319">
                <a:tc vMerge="1">
                  <a:txBody>
                    <a:bodyPr/>
                    <a:lstStyle/>
                    <a:p>
                      <a:endParaRPr lang="en-US"/>
                    </a:p>
                  </a:txBody>
                  <a:tcPr/>
                </a:tc>
                <a:tc vMerge="1">
                  <a:txBody>
                    <a:bodyPr/>
                    <a:lstStyle/>
                    <a:p>
                      <a:endParaRPr lang="en-US"/>
                    </a:p>
                  </a:txBody>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Dienomis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82149083"/>
                  </a:ext>
                </a:extLst>
              </a:tr>
              <a:tr h="351319">
                <a:tc>
                  <a:txBody>
                    <a:bodyPr/>
                    <a:lstStyle/>
                    <a:p>
                      <a:pP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Griežto stebėjimo sveikatos priežiūros skyrius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103,8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526815"/>
                  </a:ext>
                </a:extLst>
              </a:tr>
              <a:tr h="351319">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Sustiprinto stebėjimo sveikatos priežiūros skyrius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290,2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888150"/>
                  </a:ext>
                </a:extLst>
              </a:tr>
              <a:tr h="351319">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I bendro stebėjimo sveikatos priežiūros skyrius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356,7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97,7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952446"/>
                  </a:ext>
                </a:extLst>
              </a:tr>
              <a:tr h="351319">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II bendro stebėjimo sveikatos priežiūros skyrius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355,5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97,4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256599"/>
                  </a:ext>
                </a:extLst>
              </a:tr>
              <a:tr h="351319">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III bendro stebėjimo sveikatos priežiūros skyrius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214,3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58,7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352170"/>
                  </a:ext>
                </a:extLst>
              </a:tr>
              <a:tr h="351319">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IV bendro stebėjimo sveikatos priežiūros skyrius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340,9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93,4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927207"/>
                  </a:ext>
                </a:extLst>
              </a:tr>
              <a:tr h="351319">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Moterų ir vaikų specialaus stebėjimo priežiūros sk.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409,9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      112,3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4228"/>
                  </a:ext>
                </a:extLst>
              </a:tr>
              <a:tr h="351319">
                <a:tc gridSpan="2">
                  <a:txBody>
                    <a:bodyPr/>
                    <a:lstStyle/>
                    <a:p>
                      <a:pP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Viso spec. psichiatrijoje: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88,2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45250553"/>
                  </a:ext>
                </a:extLst>
              </a:tr>
              <a:tr h="351319">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Priėmimo ir bendrosios psichiatrijos skyrius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214,1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58,7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434003"/>
                  </a:ext>
                </a:extLst>
              </a:tr>
              <a:tr h="563354">
                <a:tc gridSpan="2">
                  <a:txBody>
                    <a:bodyPr/>
                    <a:lstStyle/>
                    <a:p>
                      <a:pP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Vidurkis stacionare: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3815521"/>
                  </a:ext>
                </a:extLst>
              </a:tr>
            </a:tbl>
          </a:graphicData>
        </a:graphic>
      </p:graphicFrame>
    </p:spTree>
    <p:extLst>
      <p:ext uri="{BB962C8B-B14F-4D97-AF65-F5344CB8AC3E}">
        <p14:creationId xmlns:p14="http://schemas.microsoft.com/office/powerpoint/2010/main" val="75485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14450B5-69D6-4C37-A5B1-3F0857E528C2}"/>
              </a:ext>
            </a:extLst>
          </p:cNvPr>
          <p:cNvSpPr>
            <a:spLocks noGrp="1"/>
          </p:cNvSpPr>
          <p:nvPr>
            <p:ph type="title"/>
          </p:nvPr>
        </p:nvSpPr>
        <p:spPr>
          <a:xfrm>
            <a:off x="486032" y="0"/>
            <a:ext cx="10972800" cy="1143000"/>
          </a:xfrm>
        </p:spPr>
        <p:txBody>
          <a:bodyPr>
            <a:normAutofit/>
          </a:bodyPr>
          <a:lstStyle/>
          <a:p>
            <a:r>
              <a:rPr lang="lt-LT" sz="2800" b="1" dirty="0">
                <a:solidFill>
                  <a:srgbClr val="FF0000"/>
                </a:solidFill>
                <a:latin typeface="+mn-lt"/>
              </a:rPr>
              <a:t>Išrašytų pacientų gydymo trukmė</a:t>
            </a:r>
            <a:endParaRPr lang="en-US" sz="2800" b="1" dirty="0">
              <a:solidFill>
                <a:srgbClr val="FF0000"/>
              </a:solidFill>
              <a:latin typeface="+mn-lt"/>
            </a:endParaRPr>
          </a:p>
        </p:txBody>
      </p:sp>
      <p:graphicFrame>
        <p:nvGraphicFramePr>
          <p:cNvPr id="6" name="Lentelės vietos rezervavimo ženklas 5">
            <a:extLst>
              <a:ext uri="{FF2B5EF4-FFF2-40B4-BE49-F238E27FC236}">
                <a16:creationId xmlns:a16="http://schemas.microsoft.com/office/drawing/2014/main" id="{33042D4A-0792-491B-A18E-5BE808EA6227}"/>
              </a:ext>
            </a:extLst>
          </p:cNvPr>
          <p:cNvGraphicFramePr>
            <a:graphicFrameLocks noGrp="1"/>
          </p:cNvGraphicFramePr>
          <p:nvPr>
            <p:ph type="tbl" idx="1"/>
          </p:nvPr>
        </p:nvGraphicFramePr>
        <p:xfrm>
          <a:off x="642552" y="1581665"/>
          <a:ext cx="10906897" cy="4626711"/>
        </p:xfrm>
        <a:graphic>
          <a:graphicData uri="http://schemas.openxmlformats.org/drawingml/2006/table">
            <a:tbl>
              <a:tblPr firstRow="1" firstCol="1" bandRow="1"/>
              <a:tblGrid>
                <a:gridCol w="1885321">
                  <a:extLst>
                    <a:ext uri="{9D8B030D-6E8A-4147-A177-3AD203B41FA5}">
                      <a16:colId xmlns:a16="http://schemas.microsoft.com/office/drawing/2014/main" val="2874500154"/>
                    </a:ext>
                  </a:extLst>
                </a:gridCol>
                <a:gridCol w="5358941">
                  <a:extLst>
                    <a:ext uri="{9D8B030D-6E8A-4147-A177-3AD203B41FA5}">
                      <a16:colId xmlns:a16="http://schemas.microsoft.com/office/drawing/2014/main" val="2273507920"/>
                    </a:ext>
                  </a:extLst>
                </a:gridCol>
                <a:gridCol w="1885321">
                  <a:extLst>
                    <a:ext uri="{9D8B030D-6E8A-4147-A177-3AD203B41FA5}">
                      <a16:colId xmlns:a16="http://schemas.microsoft.com/office/drawing/2014/main" val="2940029187"/>
                    </a:ext>
                  </a:extLst>
                </a:gridCol>
                <a:gridCol w="1777314">
                  <a:extLst>
                    <a:ext uri="{9D8B030D-6E8A-4147-A177-3AD203B41FA5}">
                      <a16:colId xmlns:a16="http://schemas.microsoft.com/office/drawing/2014/main" val="456782382"/>
                    </a:ext>
                  </a:extLst>
                </a:gridCol>
              </a:tblGrid>
              <a:tr h="377732">
                <a:tc rowSpan="2">
                  <a:txBody>
                    <a:bodyPr/>
                    <a:lstStyle/>
                    <a:p>
                      <a:pP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Eil. Nr.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Skyriai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2021 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4016173827"/>
                  </a:ext>
                </a:extLst>
              </a:tr>
              <a:tr h="852495">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Išrašytų pacientų sk.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Vidutinė gydymo trukmė dienomis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48216875"/>
                  </a:ext>
                </a:extLst>
              </a:tr>
              <a:tr h="322780">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Griežto stebėjimo sveikatos priežiūros skyrius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596637"/>
                  </a:ext>
                </a:extLst>
              </a:tr>
              <a:tr h="322780">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Sustiprinto stebėjimo sveikatos priežiūros skyrius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259,5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854469"/>
                  </a:ext>
                </a:extLst>
              </a:tr>
              <a:tr h="322780">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I bendro stebėjimo sveikatos priežiūros skyrius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46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702,7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251089"/>
                  </a:ext>
                </a:extLst>
              </a:tr>
              <a:tr h="322780">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II bendro stebėjimo sveikatos priežiūros skyrius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1114,1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583409"/>
                  </a:ext>
                </a:extLst>
              </a:tr>
              <a:tr h="322780">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III bendro stebėjimo sveikatos priežiūros skyrius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630,4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994"/>
                  </a:ext>
                </a:extLst>
              </a:tr>
              <a:tr h="322780">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IV bendro stebėjimo sveikatos priežiūros skyrius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748,5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188815"/>
                  </a:ext>
                </a:extLst>
              </a:tr>
              <a:tr h="322780">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Moterų ir vaikų specialaus stebėjimo priežiūros sk.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669,0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941886"/>
                  </a:ext>
                </a:extLst>
              </a:tr>
              <a:tr h="322780">
                <a:tc gridSpan="2">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Viso spec. psichiatrijoje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15927686"/>
                  </a:ext>
                </a:extLst>
              </a:tr>
              <a:tr h="322780">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Priėmimo ir bendrosios psichiatrijos  skyrius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421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29,5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731299"/>
                  </a:ext>
                </a:extLst>
              </a:tr>
              <a:tr h="477946">
                <a:tc gridSpan="2">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Viso stacionare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53251587"/>
                  </a:ext>
                </a:extLst>
              </a:tr>
            </a:tbl>
          </a:graphicData>
        </a:graphic>
      </p:graphicFrame>
    </p:spTree>
    <p:extLst>
      <p:ext uri="{BB962C8B-B14F-4D97-AF65-F5344CB8AC3E}">
        <p14:creationId xmlns:p14="http://schemas.microsoft.com/office/powerpoint/2010/main" val="271738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22AEB17-0EAA-48FA-9C4A-2AF6DA56AA92}"/>
              </a:ext>
            </a:extLst>
          </p:cNvPr>
          <p:cNvSpPr>
            <a:spLocks noGrp="1" noChangeArrowheads="1"/>
          </p:cNvSpPr>
          <p:nvPr>
            <p:ph type="ctrTitle"/>
          </p:nvPr>
        </p:nvSpPr>
        <p:spPr>
          <a:xfrm>
            <a:off x="2351089" y="-433388"/>
            <a:ext cx="7921625" cy="1846263"/>
          </a:xfrm>
        </p:spPr>
        <p:txBody>
          <a:bodyPr anchor="ctr">
            <a:normAutofit fontScale="90000"/>
          </a:bodyPr>
          <a:lstStyle/>
          <a:p>
            <a:br>
              <a:rPr lang="lt-LT" altLang="en-US" sz="2800" b="1" dirty="0">
                <a:solidFill>
                  <a:srgbClr val="CC3300"/>
                </a:solidFill>
              </a:rPr>
            </a:br>
            <a:br>
              <a:rPr lang="lt-LT" altLang="en-US" sz="2800" b="1" dirty="0">
                <a:solidFill>
                  <a:srgbClr val="CC3300"/>
                </a:solidFill>
              </a:rPr>
            </a:br>
            <a:br>
              <a:rPr lang="lt-LT" altLang="en-US" sz="2800" b="1" dirty="0">
                <a:solidFill>
                  <a:srgbClr val="CC3300"/>
                </a:solidFill>
              </a:rPr>
            </a:br>
            <a:br>
              <a:rPr lang="lt-LT" altLang="en-US" sz="2800" b="1" dirty="0">
                <a:solidFill>
                  <a:srgbClr val="CC3300"/>
                </a:solidFill>
              </a:rPr>
            </a:br>
            <a:br>
              <a:rPr lang="lt-LT" altLang="en-US" sz="2800" b="1" dirty="0">
                <a:solidFill>
                  <a:srgbClr val="CC3300"/>
                </a:solidFill>
              </a:rPr>
            </a:br>
            <a:br>
              <a:rPr lang="lt-LT" altLang="en-US" sz="2800" b="1" dirty="0">
                <a:solidFill>
                  <a:srgbClr val="CC3300"/>
                </a:solidFill>
              </a:rPr>
            </a:br>
            <a:endParaRPr lang="lt-LT" altLang="en-US" sz="2800" b="1" dirty="0">
              <a:solidFill>
                <a:srgbClr val="CC3300"/>
              </a:solidFill>
            </a:endParaRPr>
          </a:p>
        </p:txBody>
      </p:sp>
      <p:sp>
        <p:nvSpPr>
          <p:cNvPr id="5123" name="Rectangle 3">
            <a:extLst>
              <a:ext uri="{FF2B5EF4-FFF2-40B4-BE49-F238E27FC236}">
                <a16:creationId xmlns:a16="http://schemas.microsoft.com/office/drawing/2014/main" id="{4156F281-9C99-47D5-AB03-C5FE5A72D474}"/>
              </a:ext>
            </a:extLst>
          </p:cNvPr>
          <p:cNvSpPr>
            <a:spLocks noGrp="1" noChangeArrowheads="1"/>
          </p:cNvSpPr>
          <p:nvPr>
            <p:ph type="subTitle" idx="1"/>
          </p:nvPr>
        </p:nvSpPr>
        <p:spPr>
          <a:xfrm>
            <a:off x="2042909" y="2030137"/>
            <a:ext cx="7848600" cy="3313900"/>
          </a:xfrm>
        </p:spPr>
        <p:txBody>
          <a:bodyPr>
            <a:normAutofit fontScale="25000" lnSpcReduction="20000"/>
          </a:bodyPr>
          <a:lstStyle/>
          <a:p>
            <a:pPr algn="just">
              <a:lnSpc>
                <a:spcPct val="80000"/>
              </a:lnSpc>
              <a:buFontTx/>
              <a:buChar char="•"/>
            </a:pPr>
            <a:endParaRPr lang="lt-LT" altLang="en-US" sz="1800" b="1" dirty="0"/>
          </a:p>
          <a:p>
            <a:pPr algn="just">
              <a:lnSpc>
                <a:spcPct val="80000"/>
              </a:lnSpc>
            </a:pPr>
            <a:endParaRPr lang="lt-LT" altLang="en-US" sz="2000" dirty="0">
              <a:solidFill>
                <a:srgbClr val="CC3300"/>
              </a:solidFill>
            </a:endParaRPr>
          </a:p>
          <a:p>
            <a:pPr algn="just">
              <a:lnSpc>
                <a:spcPct val="80000"/>
              </a:lnSpc>
            </a:pPr>
            <a:endParaRPr lang="lt-LT" altLang="en-US" sz="7200" dirty="0">
              <a:solidFill>
                <a:srgbClr val="CC3300"/>
              </a:solidFill>
            </a:endParaRPr>
          </a:p>
          <a:p>
            <a:pPr algn="just">
              <a:lnSpc>
                <a:spcPct val="80000"/>
              </a:lnSpc>
            </a:pPr>
            <a:r>
              <a:rPr lang="lt-LT" altLang="en-US" sz="7200" u="sng" dirty="0">
                <a:solidFill>
                  <a:srgbClr val="CC3300"/>
                </a:solidFill>
              </a:rPr>
              <a:t>Sveikatos priežiūros paslaugų organizavimas ir teikimas;</a:t>
            </a:r>
          </a:p>
          <a:p>
            <a:pPr algn="just">
              <a:lnSpc>
                <a:spcPct val="80000"/>
              </a:lnSpc>
              <a:buClr>
                <a:srgbClr val="CCFF33"/>
              </a:buClr>
              <a:buFont typeface="Wingdings" panose="05000000000000000000" pitchFamily="2" charset="2"/>
              <a:buChar char="Ø"/>
            </a:pPr>
            <a:r>
              <a:rPr lang="lt-LT" altLang="en-US" sz="7200" dirty="0">
                <a:solidFill>
                  <a:srgbClr val="CC3300"/>
                </a:solidFill>
              </a:rPr>
              <a:t>   priverstinai gydomų pacientų apsaugos ir priežiūros užtikrinimas, jų elgesio analizė, kontrolė ir korekcija;</a:t>
            </a:r>
          </a:p>
          <a:p>
            <a:pPr algn="just">
              <a:lnSpc>
                <a:spcPct val="80000"/>
              </a:lnSpc>
              <a:buClr>
                <a:srgbClr val="CCFF33"/>
              </a:buClr>
              <a:buFont typeface="Wingdings" panose="05000000000000000000" pitchFamily="2" charset="2"/>
              <a:buChar char="Ø"/>
            </a:pPr>
            <a:r>
              <a:rPr lang="lt-LT" altLang="en-US" sz="7200" dirty="0">
                <a:solidFill>
                  <a:srgbClr val="CC3300"/>
                </a:solidFill>
              </a:rPr>
              <a:t>   nusikaltimo pasikartojimo rizikos vertinimas ir prognozė;</a:t>
            </a:r>
          </a:p>
          <a:p>
            <a:pPr algn="just">
              <a:lnSpc>
                <a:spcPct val="80000"/>
              </a:lnSpc>
              <a:buClr>
                <a:srgbClr val="CCFF33"/>
              </a:buClr>
              <a:buFont typeface="Wingdings" panose="05000000000000000000" pitchFamily="2" charset="2"/>
              <a:buChar char="Ø"/>
            </a:pPr>
            <a:r>
              <a:rPr lang="lt-LT" altLang="en-US" sz="7200" dirty="0">
                <a:solidFill>
                  <a:srgbClr val="CC3300"/>
                </a:solidFill>
              </a:rPr>
              <a:t>   priverstinai gydomų pacientų užimtumo ir kasdienės veiklos organizavimas;</a:t>
            </a:r>
          </a:p>
          <a:p>
            <a:pPr algn="just">
              <a:lnSpc>
                <a:spcPct val="80000"/>
              </a:lnSpc>
              <a:buClr>
                <a:srgbClr val="CCFF33"/>
              </a:buClr>
              <a:buFont typeface="Wingdings" panose="05000000000000000000" pitchFamily="2" charset="2"/>
              <a:buChar char="Ø"/>
            </a:pPr>
            <a:r>
              <a:rPr lang="lt-LT" altLang="en-US" sz="7200" dirty="0">
                <a:solidFill>
                  <a:srgbClr val="CC3300"/>
                </a:solidFill>
              </a:rPr>
              <a:t>   vertinimo išvadų pateikimas teismams;</a:t>
            </a:r>
          </a:p>
          <a:p>
            <a:pPr algn="just">
              <a:lnSpc>
                <a:spcPct val="80000"/>
              </a:lnSpc>
              <a:buClr>
                <a:srgbClr val="CCFF33"/>
              </a:buClr>
              <a:buFont typeface="Wingdings" panose="05000000000000000000" pitchFamily="2" charset="2"/>
              <a:buChar char="Ø"/>
            </a:pPr>
            <a:r>
              <a:rPr lang="lt-LT" altLang="en-US" sz="7200" dirty="0">
                <a:solidFill>
                  <a:srgbClr val="CC3300"/>
                </a:solidFill>
              </a:rPr>
              <a:t>   individualių rekomendacijų ir psichosocialinės reabilitacijos planų sudarymas iš ligoninės išrašomiems pacientams;</a:t>
            </a:r>
          </a:p>
          <a:p>
            <a:pPr algn="just">
              <a:lnSpc>
                <a:spcPct val="80000"/>
              </a:lnSpc>
              <a:buClr>
                <a:srgbClr val="CCFF33"/>
              </a:buClr>
              <a:buFont typeface="Wingdings" panose="05000000000000000000" pitchFamily="2" charset="2"/>
              <a:buChar char="Ø"/>
            </a:pPr>
            <a:r>
              <a:rPr lang="lt-LT" altLang="en-US" sz="7200" dirty="0">
                <a:solidFill>
                  <a:srgbClr val="CC3300"/>
                </a:solidFill>
              </a:rPr>
              <a:t>   metodinės, informacinės ir konsultacinės pagalbos socialiniams darbuotojams ir kitiems specialistams teikimas ir organizavimas;</a:t>
            </a:r>
          </a:p>
          <a:p>
            <a:pPr algn="just">
              <a:lnSpc>
                <a:spcPct val="80000"/>
              </a:lnSpc>
              <a:buClr>
                <a:srgbClr val="CCFF33"/>
              </a:buClr>
              <a:buFont typeface="Wingdings" panose="05000000000000000000" pitchFamily="2" charset="2"/>
              <a:buChar char="Ø"/>
            </a:pPr>
            <a:r>
              <a:rPr lang="lt-LT" altLang="en-US" sz="7200" dirty="0">
                <a:solidFill>
                  <a:srgbClr val="CC3300"/>
                </a:solidFill>
              </a:rPr>
              <a:t>   projektų rengimas ir dalyvavimas kitų institucijų projektuose;</a:t>
            </a:r>
          </a:p>
          <a:p>
            <a:pPr algn="just">
              <a:lnSpc>
                <a:spcPct val="80000"/>
              </a:lnSpc>
              <a:buClr>
                <a:srgbClr val="CCFF33"/>
              </a:buClr>
              <a:buFont typeface="Wingdings" panose="05000000000000000000" pitchFamily="2" charset="2"/>
              <a:buChar char="Ø"/>
            </a:pPr>
            <a:r>
              <a:rPr lang="lt-LT" altLang="en-US" sz="7200" dirty="0">
                <a:solidFill>
                  <a:srgbClr val="CC3300"/>
                </a:solidFill>
              </a:rPr>
              <a:t>   bendradarbiavimas su kitomis įstaigomis;</a:t>
            </a:r>
          </a:p>
          <a:p>
            <a:pPr algn="just">
              <a:lnSpc>
                <a:spcPct val="80000"/>
              </a:lnSpc>
              <a:buClr>
                <a:srgbClr val="CCFF33"/>
              </a:buClr>
              <a:buFont typeface="Wingdings" panose="05000000000000000000" pitchFamily="2" charset="2"/>
              <a:buChar char="Ø"/>
            </a:pPr>
            <a:r>
              <a:rPr lang="lt-LT" altLang="en-US" sz="7200" dirty="0">
                <a:solidFill>
                  <a:srgbClr val="CC3300"/>
                </a:solidFill>
              </a:rPr>
              <a:t>   specialistų ruošimas;</a:t>
            </a:r>
          </a:p>
        </p:txBody>
      </p:sp>
      <p:pic>
        <p:nvPicPr>
          <p:cNvPr id="5124" name="Picture 4">
            <a:extLst>
              <a:ext uri="{FF2B5EF4-FFF2-40B4-BE49-F238E27FC236}">
                <a16:creationId xmlns:a16="http://schemas.microsoft.com/office/drawing/2014/main" id="{BB707F0B-A2F0-4109-94C3-30E8D44BE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260350"/>
            <a:ext cx="2933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tačiakampis 1">
            <a:extLst>
              <a:ext uri="{FF2B5EF4-FFF2-40B4-BE49-F238E27FC236}">
                <a16:creationId xmlns:a16="http://schemas.microsoft.com/office/drawing/2014/main" id="{51E09B5E-C4A4-414A-835D-5917E2115A3B}"/>
              </a:ext>
            </a:extLst>
          </p:cNvPr>
          <p:cNvSpPr/>
          <p:nvPr/>
        </p:nvSpPr>
        <p:spPr>
          <a:xfrm>
            <a:off x="4518688" y="1727756"/>
            <a:ext cx="3807709" cy="523220"/>
          </a:xfrm>
          <a:prstGeom prst="rect">
            <a:avLst/>
          </a:prstGeom>
        </p:spPr>
        <p:txBody>
          <a:bodyPr wrap="none">
            <a:spAutoFit/>
          </a:bodyPr>
          <a:lstStyle/>
          <a:p>
            <a:r>
              <a:rPr lang="lt-LT" altLang="en-US" sz="2800" b="1" dirty="0">
                <a:solidFill>
                  <a:srgbClr val="CC3300"/>
                </a:solidFill>
              </a:rPr>
              <a:t>Uždaviniai, veiklos sritys</a:t>
            </a:r>
            <a:endParaRPr 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AD9DF68-C1E6-455C-B9CD-8A512D1F9CE4}"/>
              </a:ext>
            </a:extLst>
          </p:cNvPr>
          <p:cNvSpPr>
            <a:spLocks noGrp="1"/>
          </p:cNvSpPr>
          <p:nvPr>
            <p:ph type="title"/>
          </p:nvPr>
        </p:nvSpPr>
        <p:spPr>
          <a:xfrm>
            <a:off x="494270" y="0"/>
            <a:ext cx="10972800" cy="1143000"/>
          </a:xfrm>
        </p:spPr>
        <p:txBody>
          <a:bodyPr>
            <a:normAutofit/>
          </a:bodyPr>
          <a:lstStyle/>
          <a:p>
            <a:r>
              <a:rPr lang="lt-LT" sz="2800" b="1" dirty="0">
                <a:solidFill>
                  <a:srgbClr val="FF0000"/>
                </a:solidFill>
                <a:latin typeface="+mn-lt"/>
              </a:rPr>
              <a:t>2021 m. Pajamų ir išlaidų analizė pagal skyrius</a:t>
            </a:r>
            <a:endParaRPr lang="en-US" sz="2800" b="1" dirty="0">
              <a:solidFill>
                <a:srgbClr val="FF0000"/>
              </a:solidFill>
              <a:latin typeface="+mn-lt"/>
            </a:endParaRPr>
          </a:p>
        </p:txBody>
      </p:sp>
      <p:pic>
        <p:nvPicPr>
          <p:cNvPr id="4" name="Paveikslėlis 3">
            <a:extLst>
              <a:ext uri="{FF2B5EF4-FFF2-40B4-BE49-F238E27FC236}">
                <a16:creationId xmlns:a16="http://schemas.microsoft.com/office/drawing/2014/main" id="{D7B7B39D-5CFC-4C10-B431-05FBD5DB00C2}"/>
              </a:ext>
            </a:extLst>
          </p:cNvPr>
          <p:cNvPicPr>
            <a:picLocks noChangeAspect="1"/>
          </p:cNvPicPr>
          <p:nvPr/>
        </p:nvPicPr>
        <p:blipFill>
          <a:blip r:embed="rId2"/>
          <a:stretch>
            <a:fillRect/>
          </a:stretch>
        </p:blipFill>
        <p:spPr>
          <a:xfrm>
            <a:off x="601362" y="1589903"/>
            <a:ext cx="11181061" cy="4983892"/>
          </a:xfrm>
          <a:prstGeom prst="rect">
            <a:avLst/>
          </a:prstGeom>
        </p:spPr>
      </p:pic>
    </p:spTree>
    <p:extLst>
      <p:ext uri="{BB962C8B-B14F-4D97-AF65-F5344CB8AC3E}">
        <p14:creationId xmlns:p14="http://schemas.microsoft.com/office/powerpoint/2010/main" val="1300654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A2326D8-A978-4DA6-B4BB-BD733D4FEA06}"/>
              </a:ext>
            </a:extLst>
          </p:cNvPr>
          <p:cNvSpPr>
            <a:spLocks noGrp="1"/>
          </p:cNvSpPr>
          <p:nvPr>
            <p:ph type="title"/>
          </p:nvPr>
        </p:nvSpPr>
        <p:spPr>
          <a:xfrm>
            <a:off x="543697" y="-20125"/>
            <a:ext cx="10972800" cy="1143000"/>
          </a:xfrm>
        </p:spPr>
        <p:txBody>
          <a:bodyPr>
            <a:normAutofit/>
          </a:bodyPr>
          <a:lstStyle/>
          <a:p>
            <a:r>
              <a:rPr lang="lt-LT" sz="2800" b="1" dirty="0">
                <a:solidFill>
                  <a:srgbClr val="FF0000"/>
                </a:solidFill>
                <a:latin typeface="+mn-lt"/>
              </a:rPr>
              <a:t>Vidutinis lovų užimtumas per 2021 metus</a:t>
            </a:r>
            <a:endParaRPr lang="en-US" sz="2800" b="1" dirty="0">
              <a:solidFill>
                <a:srgbClr val="FF0000"/>
              </a:solidFill>
              <a:latin typeface="+mn-lt"/>
            </a:endParaRPr>
          </a:p>
        </p:txBody>
      </p:sp>
      <p:graphicFrame>
        <p:nvGraphicFramePr>
          <p:cNvPr id="4" name="Lentelė 3">
            <a:extLst>
              <a:ext uri="{FF2B5EF4-FFF2-40B4-BE49-F238E27FC236}">
                <a16:creationId xmlns:a16="http://schemas.microsoft.com/office/drawing/2014/main" id="{DDE5FF59-78FB-4EA3-9850-2DCA6AD9241C}"/>
              </a:ext>
            </a:extLst>
          </p:cNvPr>
          <p:cNvGraphicFramePr>
            <a:graphicFrameLocks noGrp="1"/>
          </p:cNvGraphicFramePr>
          <p:nvPr/>
        </p:nvGraphicFramePr>
        <p:xfrm>
          <a:off x="609600" y="1606379"/>
          <a:ext cx="10320338" cy="4588478"/>
        </p:xfrm>
        <a:graphic>
          <a:graphicData uri="http://schemas.openxmlformats.org/drawingml/2006/table">
            <a:tbl>
              <a:tblPr firstRow="1" firstCol="1" bandRow="1"/>
              <a:tblGrid>
                <a:gridCol w="4531261">
                  <a:extLst>
                    <a:ext uri="{9D8B030D-6E8A-4147-A177-3AD203B41FA5}">
                      <a16:colId xmlns:a16="http://schemas.microsoft.com/office/drawing/2014/main" val="2754485022"/>
                    </a:ext>
                  </a:extLst>
                </a:gridCol>
                <a:gridCol w="1675703">
                  <a:extLst>
                    <a:ext uri="{9D8B030D-6E8A-4147-A177-3AD203B41FA5}">
                      <a16:colId xmlns:a16="http://schemas.microsoft.com/office/drawing/2014/main" val="4038441006"/>
                    </a:ext>
                  </a:extLst>
                </a:gridCol>
                <a:gridCol w="2492765">
                  <a:extLst>
                    <a:ext uri="{9D8B030D-6E8A-4147-A177-3AD203B41FA5}">
                      <a16:colId xmlns:a16="http://schemas.microsoft.com/office/drawing/2014/main" val="3454511970"/>
                    </a:ext>
                  </a:extLst>
                </a:gridCol>
                <a:gridCol w="1620609">
                  <a:extLst>
                    <a:ext uri="{9D8B030D-6E8A-4147-A177-3AD203B41FA5}">
                      <a16:colId xmlns:a16="http://schemas.microsoft.com/office/drawing/2014/main" val="3268385237"/>
                    </a:ext>
                  </a:extLst>
                </a:gridCol>
              </a:tblGrid>
              <a:tr h="880064">
                <a:tc>
                  <a:txBody>
                    <a:bodyPr/>
                    <a:lstStyle/>
                    <a:p>
                      <a:pPr algn="ctr">
                        <a:lnSpc>
                          <a:spcPct val="107000"/>
                        </a:lnSpc>
                        <a:spcAft>
                          <a:spcPts val="80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Skyrius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Patvirtinta</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lovų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Vidutinis</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pacientų</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skaičius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Vidutinis laisvų lovų skaičius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2440747"/>
                  </a:ext>
                </a:extLst>
              </a:tr>
              <a:tr h="334638">
                <a:tc>
                  <a:txBody>
                    <a:bodyPr/>
                    <a:lstStyle/>
                    <a:p>
                      <a:pPr algn="l">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Griežto stebėjimo sveikatos priežiūros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152029"/>
                  </a:ext>
                </a:extLst>
              </a:tr>
              <a:tr h="334638">
                <a:tc>
                  <a:txBody>
                    <a:bodyPr/>
                    <a:lstStyle/>
                    <a:p>
                      <a:pPr algn="l">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Sustiprinto stebėjimo sveikatos priežiūros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577013"/>
                  </a:ext>
                </a:extLst>
              </a:tr>
              <a:tr h="334638">
                <a:tc>
                  <a:txBody>
                    <a:bodyPr/>
                    <a:lstStyle/>
                    <a:p>
                      <a:pPr algn="l">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 bendro stebėjimo sveikatos priežiūros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952683"/>
                  </a:ext>
                </a:extLst>
              </a:tr>
              <a:tr h="334638">
                <a:tc>
                  <a:txBody>
                    <a:bodyPr/>
                    <a:lstStyle/>
                    <a:p>
                      <a:pPr algn="l">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II bendro stebėjimo sveikatos priežiūros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732364"/>
                  </a:ext>
                </a:extLst>
              </a:tr>
              <a:tr h="334638">
                <a:tc>
                  <a:txBody>
                    <a:bodyPr/>
                    <a:lstStyle/>
                    <a:p>
                      <a:pPr algn="l">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III bendro stebėjimo sveikatos priežiūros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269392"/>
                  </a:ext>
                </a:extLst>
              </a:tr>
              <a:tr h="334638">
                <a:tc>
                  <a:txBody>
                    <a:bodyPr/>
                    <a:lstStyle/>
                    <a:p>
                      <a:pPr algn="l">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IV bendro stebėjimo sveikatos priežiūros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092484"/>
                  </a:ext>
                </a:extLst>
              </a:tr>
              <a:tr h="686513">
                <a:tc>
                  <a:txBody>
                    <a:bodyPr/>
                    <a:lstStyle/>
                    <a:p>
                      <a:pPr algn="l">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Moterų ir vaikų specialaus stebėjimo sveikatos priežiūros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0046488"/>
                  </a:ext>
                </a:extLst>
              </a:tr>
              <a:tr h="334638">
                <a:tc>
                  <a:txBody>
                    <a:bodyPr/>
                    <a:lstStyle/>
                    <a:p>
                      <a:pPr algn="l">
                        <a:lnSpc>
                          <a:spcPct val="107000"/>
                        </a:lnSpc>
                        <a:spcAft>
                          <a:spcPts val="8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Viso specialioji psichiatrija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380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335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551254"/>
                  </a:ext>
                </a:extLst>
              </a:tr>
              <a:tr h="344797">
                <a:tc>
                  <a:txBody>
                    <a:bodyPr/>
                    <a:lstStyle/>
                    <a:p>
                      <a:pPr algn="l">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Priėmimo ir bendrosios psichiatrijos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035814"/>
                  </a:ext>
                </a:extLst>
              </a:tr>
              <a:tr h="334638">
                <a:tc>
                  <a:txBody>
                    <a:bodyPr/>
                    <a:lstStyle/>
                    <a:p>
                      <a:pPr algn="l">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Viso ligoninėje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11671213"/>
                  </a:ext>
                </a:extLst>
              </a:tr>
            </a:tbl>
          </a:graphicData>
        </a:graphic>
      </p:graphicFrame>
    </p:spTree>
    <p:extLst>
      <p:ext uri="{BB962C8B-B14F-4D97-AF65-F5344CB8AC3E}">
        <p14:creationId xmlns:p14="http://schemas.microsoft.com/office/powerpoint/2010/main" val="3138908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6C1FD9E-E00E-4E46-84D0-7B2B64848C95}"/>
              </a:ext>
            </a:extLst>
          </p:cNvPr>
          <p:cNvSpPr>
            <a:spLocks noGrp="1" noChangeArrowheads="1"/>
          </p:cNvSpPr>
          <p:nvPr>
            <p:ph type="title"/>
          </p:nvPr>
        </p:nvSpPr>
        <p:spPr>
          <a:xfrm>
            <a:off x="527222" y="207333"/>
            <a:ext cx="10972800" cy="1143000"/>
          </a:xfrm>
        </p:spPr>
        <p:txBody>
          <a:bodyPr/>
          <a:lstStyle/>
          <a:p>
            <a:r>
              <a:rPr lang="lt-LT" altLang="en-US" sz="2800" b="1" dirty="0">
                <a:solidFill>
                  <a:srgbClr val="CC3300"/>
                </a:solidFill>
                <a:latin typeface="+mn-lt"/>
              </a:rPr>
              <a:t>RPL gydomų pacientų apsaugos ir priežiūros programa</a:t>
            </a:r>
            <a:br>
              <a:rPr lang="lt-LT" altLang="en-US" sz="2800" b="1" dirty="0">
                <a:solidFill>
                  <a:srgbClr val="CC3300"/>
                </a:solidFill>
              </a:rPr>
            </a:br>
            <a:endParaRPr lang="lt-LT" altLang="en-US" sz="2800" b="1" dirty="0">
              <a:solidFill>
                <a:srgbClr val="CC3300"/>
              </a:solidFill>
            </a:endParaRPr>
          </a:p>
        </p:txBody>
      </p:sp>
      <p:graphicFrame>
        <p:nvGraphicFramePr>
          <p:cNvPr id="5" name="Lentelės vietos rezervavimo ženklas 4">
            <a:extLst>
              <a:ext uri="{FF2B5EF4-FFF2-40B4-BE49-F238E27FC236}">
                <a16:creationId xmlns:a16="http://schemas.microsoft.com/office/drawing/2014/main" id="{8A3193D8-539F-4ABF-8F53-02984809E731}"/>
              </a:ext>
            </a:extLst>
          </p:cNvPr>
          <p:cNvGraphicFramePr>
            <a:graphicFrameLocks noGrp="1"/>
          </p:cNvGraphicFramePr>
          <p:nvPr>
            <p:ph type="tbl" idx="1"/>
          </p:nvPr>
        </p:nvGraphicFramePr>
        <p:xfrm>
          <a:off x="609594" y="1639329"/>
          <a:ext cx="10972800" cy="4514334"/>
        </p:xfrm>
        <a:graphic>
          <a:graphicData uri="http://schemas.openxmlformats.org/drawingml/2006/table">
            <a:tbl>
              <a:tblPr firstRow="1" firstCol="1" bandRow="1"/>
              <a:tblGrid>
                <a:gridCol w="3148291">
                  <a:extLst>
                    <a:ext uri="{9D8B030D-6E8A-4147-A177-3AD203B41FA5}">
                      <a16:colId xmlns:a16="http://schemas.microsoft.com/office/drawing/2014/main" val="3514706115"/>
                    </a:ext>
                  </a:extLst>
                </a:gridCol>
                <a:gridCol w="2497918">
                  <a:extLst>
                    <a:ext uri="{9D8B030D-6E8A-4147-A177-3AD203B41FA5}">
                      <a16:colId xmlns:a16="http://schemas.microsoft.com/office/drawing/2014/main" val="3487188378"/>
                    </a:ext>
                  </a:extLst>
                </a:gridCol>
                <a:gridCol w="2840923">
                  <a:extLst>
                    <a:ext uri="{9D8B030D-6E8A-4147-A177-3AD203B41FA5}">
                      <a16:colId xmlns:a16="http://schemas.microsoft.com/office/drawing/2014/main" val="3434632674"/>
                    </a:ext>
                  </a:extLst>
                </a:gridCol>
                <a:gridCol w="2485668">
                  <a:extLst>
                    <a:ext uri="{9D8B030D-6E8A-4147-A177-3AD203B41FA5}">
                      <a16:colId xmlns:a16="http://schemas.microsoft.com/office/drawing/2014/main" val="2228614721"/>
                    </a:ext>
                  </a:extLst>
                </a:gridCol>
              </a:tblGrid>
              <a:tr h="1934714">
                <a:tc>
                  <a:txBody>
                    <a:bodyPr/>
                    <a:lstStyle/>
                    <a:p>
                      <a:pPr algn="ctr"/>
                      <a:endParaRPr lang="lt-LT" sz="1800" b="1" dirty="0">
                        <a:effectLst/>
                        <a:latin typeface="Times New Roman" panose="02020603050405020304" pitchFamily="18" charset="0"/>
                        <a:cs typeface="Times New Roman" panose="02020603050405020304" pitchFamily="18" charset="0"/>
                      </a:endParaRPr>
                    </a:p>
                    <a:p>
                      <a:pPr algn="ctr"/>
                      <a:r>
                        <a:rPr lang="en-US" sz="1800" b="1" dirty="0" err="1">
                          <a:effectLst/>
                          <a:latin typeface="Times New Roman" panose="02020603050405020304" pitchFamily="18" charset="0"/>
                          <a:cs typeface="Times New Roman" panose="02020603050405020304" pitchFamily="18" charset="0"/>
                        </a:rPr>
                        <a:t>Programos</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finansavimo</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laikotarpis</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metais</a:t>
                      </a:r>
                      <a:r>
                        <a:rPr lang="en-US" sz="1800" b="1"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endParaRPr lang="lt-LT" sz="1800" b="1" dirty="0">
                        <a:effectLst/>
                        <a:latin typeface="Times New Roman" panose="02020603050405020304" pitchFamily="18" charset="0"/>
                        <a:cs typeface="Times New Roman" panose="02020603050405020304" pitchFamily="18" charset="0"/>
                      </a:endParaRPr>
                    </a:p>
                    <a:p>
                      <a:pPr algn="ctr"/>
                      <a:r>
                        <a:rPr lang="lt-LT" sz="1800" b="1" dirty="0">
                          <a:effectLst/>
                          <a:latin typeface="Times New Roman" panose="02020603050405020304" pitchFamily="18" charset="0"/>
                          <a:cs typeface="Times New Roman" panose="02020603050405020304" pitchFamily="18" charset="0"/>
                        </a:rPr>
                        <a:t>Lėšų poreikis </a:t>
                      </a:r>
                    </a:p>
                    <a:p>
                      <a:pPr algn="ctr"/>
                      <a:r>
                        <a:rPr lang="lt-LT" sz="1800" b="1" dirty="0">
                          <a:effectLst/>
                          <a:latin typeface="Times New Roman" panose="02020603050405020304" pitchFamily="18" charset="0"/>
                          <a:cs typeface="Times New Roman" panose="02020603050405020304" pitchFamily="18" charset="0"/>
                        </a:rPr>
                        <a:t>(tūkst. eurų)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endParaRPr lang="lt-LT" sz="1800" b="1" dirty="0">
                        <a:effectLst/>
                        <a:latin typeface="Times New Roman" panose="02020603050405020304" pitchFamily="18" charset="0"/>
                        <a:cs typeface="Times New Roman" panose="02020603050405020304" pitchFamily="18" charset="0"/>
                      </a:endParaRPr>
                    </a:p>
                    <a:p>
                      <a:pPr algn="ctr"/>
                      <a:r>
                        <a:rPr lang="lt-LT" sz="1800" b="1" dirty="0">
                          <a:effectLst/>
                          <a:latin typeface="Times New Roman" panose="02020603050405020304" pitchFamily="18" charset="0"/>
                          <a:cs typeface="Times New Roman" panose="02020603050405020304" pitchFamily="18" charset="0"/>
                        </a:rPr>
                        <a:t>Programai skirtos lėšos (tūkst. eurų)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endParaRPr lang="lt-LT" sz="1800" b="1" dirty="0">
                        <a:effectLst/>
                        <a:latin typeface="Times New Roman" panose="02020603050405020304" pitchFamily="18" charset="0"/>
                        <a:cs typeface="Times New Roman" panose="02020603050405020304" pitchFamily="18" charset="0"/>
                      </a:endParaRPr>
                    </a:p>
                    <a:p>
                      <a:pPr algn="ctr"/>
                      <a:r>
                        <a:rPr lang="en-US" sz="1800" b="1" dirty="0" err="1">
                          <a:effectLst/>
                          <a:latin typeface="Times New Roman" panose="02020603050405020304" pitchFamily="18" charset="0"/>
                          <a:cs typeface="Times New Roman" panose="02020603050405020304" pitchFamily="18" charset="0"/>
                        </a:rPr>
                        <a:t>Programos</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finansavimas</a:t>
                      </a:r>
                      <a:r>
                        <a:rPr lang="en-US" sz="1800" b="1" dirty="0">
                          <a:effectLst/>
                          <a:latin typeface="Times New Roman" panose="02020603050405020304" pitchFamily="18" charset="0"/>
                          <a:cs typeface="Times New Roman" panose="02020603050405020304" pitchFamily="18" charset="0"/>
                        </a:rPr>
                        <a:t> (proc.)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5255184"/>
                  </a:ext>
                </a:extLst>
              </a:tr>
              <a:tr h="644905">
                <a:tc>
                  <a:txBody>
                    <a:bodyPr/>
                    <a:lstStyle/>
                    <a:p>
                      <a:pPr algn="ctr"/>
                      <a:r>
                        <a:rPr lang="en-US" b="1" dirty="0">
                          <a:effectLst/>
                          <a:latin typeface="Times New Roman" panose="02020603050405020304" pitchFamily="18" charset="0"/>
                          <a:cs typeface="Times New Roman" panose="02020603050405020304" pitchFamily="18" charset="0"/>
                        </a:rPr>
                        <a:t>2012-2014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en-US" dirty="0">
                          <a:effectLst/>
                          <a:latin typeface="Times New Roman" panose="02020603050405020304" pitchFamily="18" charset="0"/>
                          <a:cs typeface="Times New Roman" panose="02020603050405020304" pitchFamily="18" charset="0"/>
                        </a:rPr>
                        <a:t>318,5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dirty="0">
                          <a:effectLst/>
                          <a:latin typeface="Times New Roman" panose="02020603050405020304" pitchFamily="18" charset="0"/>
                          <a:cs typeface="Times New Roman" panose="02020603050405020304" pitchFamily="18" charset="0"/>
                        </a:rPr>
                        <a:t>318,5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dirty="0">
                          <a:effectLst/>
                          <a:latin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35452293"/>
                  </a:ext>
                </a:extLst>
              </a:tr>
              <a:tr h="644905">
                <a:tc>
                  <a:txBody>
                    <a:bodyPr/>
                    <a:lstStyle/>
                    <a:p>
                      <a:pPr algn="ctr"/>
                      <a:r>
                        <a:rPr lang="en-US" b="1" dirty="0">
                          <a:effectLst/>
                          <a:latin typeface="Times New Roman" panose="02020603050405020304" pitchFamily="18" charset="0"/>
                          <a:cs typeface="Times New Roman" panose="02020603050405020304" pitchFamily="18" charset="0"/>
                        </a:rPr>
                        <a:t>2015-2017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en-US" dirty="0">
                          <a:effectLst/>
                          <a:latin typeface="Times New Roman" panose="02020603050405020304" pitchFamily="18" charset="0"/>
                          <a:cs typeface="Times New Roman" panose="02020603050405020304" pitchFamily="18" charset="0"/>
                        </a:rPr>
                        <a:t>376,0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dirty="0">
                          <a:effectLst/>
                          <a:latin typeface="Times New Roman" panose="02020603050405020304" pitchFamily="18" charset="0"/>
                          <a:cs typeface="Times New Roman" panose="02020603050405020304" pitchFamily="18" charset="0"/>
                        </a:rPr>
                        <a:t>376,0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dirty="0">
                          <a:effectLst/>
                          <a:latin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8381897"/>
                  </a:ext>
                </a:extLst>
              </a:tr>
              <a:tr h="644905">
                <a:tc>
                  <a:txBody>
                    <a:bodyPr/>
                    <a:lstStyle/>
                    <a:p>
                      <a:pPr algn="ctr"/>
                      <a:r>
                        <a:rPr lang="en-US" b="1" dirty="0">
                          <a:effectLst/>
                          <a:latin typeface="Times New Roman" panose="02020603050405020304" pitchFamily="18" charset="0"/>
                          <a:cs typeface="Times New Roman" panose="02020603050405020304" pitchFamily="18" charset="0"/>
                        </a:rPr>
                        <a:t>2018-2020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en-US">
                          <a:effectLst/>
                          <a:latin typeface="Times New Roman" panose="02020603050405020304" pitchFamily="18" charset="0"/>
                          <a:cs typeface="Times New Roman" panose="02020603050405020304" pitchFamily="18" charset="0"/>
                        </a:rPr>
                        <a:t>456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a:effectLst/>
                          <a:latin typeface="Times New Roman" panose="02020603050405020304" pitchFamily="18" charset="0"/>
                          <a:cs typeface="Times New Roman" panose="02020603050405020304" pitchFamily="18" charset="0"/>
                        </a:rPr>
                        <a:t>456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dirty="0">
                          <a:effectLst/>
                          <a:latin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92782400"/>
                  </a:ext>
                </a:extLst>
              </a:tr>
              <a:tr h="644905">
                <a:tc>
                  <a:txBody>
                    <a:bodyPr/>
                    <a:lstStyle/>
                    <a:p>
                      <a:pPr algn="ctr"/>
                      <a:r>
                        <a:rPr lang="en-US" b="1" dirty="0">
                          <a:effectLst/>
                          <a:latin typeface="Times New Roman" panose="02020603050405020304" pitchFamily="18" charset="0"/>
                          <a:cs typeface="Times New Roman" panose="02020603050405020304" pitchFamily="18" charset="0"/>
                        </a:rPr>
                        <a:t>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en-US" b="1">
                          <a:effectLst/>
                          <a:latin typeface="Times New Roman" panose="02020603050405020304" pitchFamily="18" charset="0"/>
                          <a:cs typeface="Times New Roman" panose="02020603050405020304" pitchFamily="18" charset="0"/>
                        </a:rPr>
                        <a:t>576</a:t>
                      </a:r>
                      <a:endParaRPr lang="en-US">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b="1" dirty="0">
                          <a:effectLst/>
                          <a:latin typeface="Times New Roman" panose="02020603050405020304" pitchFamily="18" charset="0"/>
                          <a:cs typeface="Times New Roman" panose="02020603050405020304" pitchFamily="18" charset="0"/>
                        </a:rPr>
                        <a:t>456</a:t>
                      </a:r>
                      <a:endParaRPr lang="en-US"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b="1" dirty="0">
                          <a:effectLst/>
                          <a:latin typeface="Times New Roman" panose="02020603050405020304" pitchFamily="18" charset="0"/>
                          <a:cs typeface="Times New Roman" panose="02020603050405020304" pitchFamily="18" charset="0"/>
                        </a:rPr>
                        <a:t>-26,32 %</a:t>
                      </a:r>
                      <a:endParaRPr lang="en-US"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46148094"/>
                  </a:ext>
                </a:extLst>
              </a:tr>
            </a:tbl>
          </a:graphicData>
        </a:graphic>
      </p:graphicFrame>
      <p:sp>
        <p:nvSpPr>
          <p:cNvPr id="2" name="Skaidrės numerio vietos rezervavimo ženklas 1">
            <a:extLst>
              <a:ext uri="{FF2B5EF4-FFF2-40B4-BE49-F238E27FC236}">
                <a16:creationId xmlns:a16="http://schemas.microsoft.com/office/drawing/2014/main" id="{2C35A921-84CD-45BE-BFC4-BC425AAA3FDB}"/>
              </a:ext>
            </a:extLst>
          </p:cNvPr>
          <p:cNvSpPr>
            <a:spLocks noGrp="1"/>
          </p:cNvSpPr>
          <p:nvPr>
            <p:ph type="sldNum" sz="quarter" idx="12"/>
          </p:nvPr>
        </p:nvSpPr>
        <p:spPr/>
        <p:txBody>
          <a:bodyPr/>
          <a:lstStyle/>
          <a:p>
            <a:fld id="{1BD341EA-33EF-4039-BB28-6DE1CBF9FA3D}" type="slidenum">
              <a:rPr lang="lt-LT" altLang="en-US" smtClean="0"/>
              <a:pPr/>
              <a:t>42</a:t>
            </a:fld>
            <a:endParaRPr lang="lt-LT" altLang="en-US"/>
          </a:p>
        </p:txBody>
      </p:sp>
      <p:sp>
        <p:nvSpPr>
          <p:cNvPr id="6" name="Rectangle 1">
            <a:extLst>
              <a:ext uri="{FF2B5EF4-FFF2-40B4-BE49-F238E27FC236}">
                <a16:creationId xmlns:a16="http://schemas.microsoft.com/office/drawing/2014/main" id="{C43532E0-E82F-46FA-ADBC-963379F0EE27}"/>
              </a:ext>
            </a:extLst>
          </p:cNvPr>
          <p:cNvSpPr>
            <a:spLocks noChangeArrowheads="1"/>
          </p:cNvSpPr>
          <p:nvPr/>
        </p:nvSpPr>
        <p:spPr bwMode="auto">
          <a:xfrm>
            <a:off x="-4595045" y="0"/>
            <a:ext cx="18826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4232237-2A6D-44E1-9F45-331CECDE9DF8}"/>
              </a:ext>
            </a:extLst>
          </p:cNvPr>
          <p:cNvSpPr>
            <a:spLocks noGrp="1" noChangeArrowheads="1"/>
          </p:cNvSpPr>
          <p:nvPr>
            <p:ph type="title"/>
          </p:nvPr>
        </p:nvSpPr>
        <p:spPr>
          <a:xfrm>
            <a:off x="563431" y="300996"/>
            <a:ext cx="8977575" cy="727075"/>
          </a:xfrm>
        </p:spPr>
        <p:txBody>
          <a:bodyPr>
            <a:normAutofit fontScale="90000"/>
          </a:bodyPr>
          <a:lstStyle/>
          <a:p>
            <a:r>
              <a:rPr lang="lt-LT" altLang="en-US" sz="3100" b="1" dirty="0">
                <a:solidFill>
                  <a:srgbClr val="CC3300"/>
                </a:solidFill>
                <a:latin typeface="+mn-lt"/>
              </a:rPr>
              <a:t>RPL teikiamos paslaugos </a:t>
            </a:r>
            <a:r>
              <a:rPr lang="lt-LT" altLang="en-US" sz="2800" b="1" dirty="0">
                <a:solidFill>
                  <a:srgbClr val="CC3300"/>
                </a:solidFill>
                <a:latin typeface="+mn-lt"/>
              </a:rPr>
              <a:t>:</a:t>
            </a:r>
            <a:r>
              <a:rPr lang="lt-LT" altLang="en-US" sz="4000" dirty="0">
                <a:solidFill>
                  <a:srgbClr val="CC3300"/>
                </a:solidFill>
                <a:latin typeface="+mn-lt"/>
              </a:rPr>
              <a:t> </a:t>
            </a:r>
            <a:br>
              <a:rPr lang="lt-LT" altLang="en-US" sz="4000" dirty="0">
                <a:solidFill>
                  <a:srgbClr val="CC3300"/>
                </a:solidFill>
              </a:rPr>
            </a:br>
            <a:r>
              <a:rPr lang="lt-LT" altLang="en-US" sz="2000" b="1" dirty="0">
                <a:solidFill>
                  <a:srgbClr val="CC3300"/>
                </a:solidFill>
              </a:rPr>
              <a:t>Gydymas ir slauga</a:t>
            </a:r>
          </a:p>
        </p:txBody>
      </p:sp>
      <p:sp>
        <p:nvSpPr>
          <p:cNvPr id="30723" name="Rectangle 3">
            <a:extLst>
              <a:ext uri="{FF2B5EF4-FFF2-40B4-BE49-F238E27FC236}">
                <a16:creationId xmlns:a16="http://schemas.microsoft.com/office/drawing/2014/main" id="{9B58A2DD-2ED0-4FFC-970F-976E675BC090}"/>
              </a:ext>
            </a:extLst>
          </p:cNvPr>
          <p:cNvSpPr>
            <a:spLocks noGrp="1" noChangeArrowheads="1"/>
          </p:cNvSpPr>
          <p:nvPr>
            <p:ph sz="half" idx="1"/>
          </p:nvPr>
        </p:nvSpPr>
        <p:spPr>
          <a:xfrm>
            <a:off x="2063751" y="1439863"/>
            <a:ext cx="4032250" cy="4464050"/>
          </a:xfrm>
        </p:spPr>
        <p:txBody>
          <a:bodyPr>
            <a:normAutofit/>
          </a:bodyPr>
          <a:lstStyle/>
          <a:p>
            <a:pPr marL="609600" indent="-609600">
              <a:buNone/>
            </a:pPr>
            <a:endParaRPr lang="lt-LT" altLang="en-US" sz="2000" dirty="0">
              <a:solidFill>
                <a:srgbClr val="CC3300"/>
              </a:solidFill>
            </a:endParaRPr>
          </a:p>
          <a:p>
            <a:pPr marL="609600" indent="-609600">
              <a:buFontTx/>
              <a:buAutoNum type="arabicPeriod"/>
            </a:pPr>
            <a:r>
              <a:rPr lang="lt-LT" altLang="en-US" sz="2000" dirty="0">
                <a:solidFill>
                  <a:srgbClr val="CC3300"/>
                </a:solidFill>
              </a:rPr>
              <a:t>Stebėjimas</a:t>
            </a:r>
          </a:p>
          <a:p>
            <a:pPr marL="609600" indent="-609600">
              <a:buFontTx/>
              <a:buAutoNum type="arabicPeriod"/>
            </a:pPr>
            <a:endParaRPr lang="lt-LT" altLang="en-US" sz="2000" dirty="0">
              <a:solidFill>
                <a:srgbClr val="CC3300"/>
              </a:solidFill>
            </a:endParaRPr>
          </a:p>
          <a:p>
            <a:pPr marL="609600" indent="-609600">
              <a:buFontTx/>
              <a:buAutoNum type="arabicPeriod"/>
            </a:pPr>
            <a:r>
              <a:rPr lang="lt-LT" altLang="en-US" sz="2000" dirty="0" err="1">
                <a:solidFill>
                  <a:srgbClr val="CC3300"/>
                </a:solidFill>
              </a:rPr>
              <a:t>Struktūrizacija</a:t>
            </a:r>
            <a:endParaRPr lang="lt-LT" altLang="en-US" sz="2000" dirty="0">
              <a:solidFill>
                <a:srgbClr val="CC3300"/>
              </a:solidFill>
            </a:endParaRPr>
          </a:p>
          <a:p>
            <a:pPr marL="609600" indent="-609600">
              <a:buFontTx/>
              <a:buAutoNum type="arabicPeriod"/>
            </a:pPr>
            <a:endParaRPr lang="lt-LT" altLang="en-US" sz="2000" dirty="0">
              <a:solidFill>
                <a:srgbClr val="CC3300"/>
              </a:solidFill>
            </a:endParaRPr>
          </a:p>
          <a:p>
            <a:pPr marL="609600" indent="-609600">
              <a:buFontTx/>
              <a:buAutoNum type="arabicPeriod"/>
            </a:pPr>
            <a:r>
              <a:rPr lang="lt-LT" altLang="en-US" sz="2000" dirty="0">
                <a:solidFill>
                  <a:srgbClr val="CC3300"/>
                </a:solidFill>
              </a:rPr>
              <a:t>Korekcija</a:t>
            </a:r>
          </a:p>
          <a:p>
            <a:pPr marL="609600" indent="-609600">
              <a:buFontTx/>
              <a:buAutoNum type="arabicPeriod"/>
            </a:pPr>
            <a:endParaRPr lang="lt-LT" altLang="en-US" sz="2000" dirty="0">
              <a:solidFill>
                <a:srgbClr val="CC3300"/>
              </a:solidFill>
            </a:endParaRPr>
          </a:p>
          <a:p>
            <a:pPr marL="609600" indent="-609600">
              <a:buFontTx/>
              <a:buAutoNum type="arabicPeriod"/>
            </a:pPr>
            <a:r>
              <a:rPr lang="lt-LT" altLang="en-US" sz="2000" dirty="0">
                <a:solidFill>
                  <a:srgbClr val="CC3300"/>
                </a:solidFill>
              </a:rPr>
              <a:t>Stabilizacija</a:t>
            </a:r>
          </a:p>
          <a:p>
            <a:pPr marL="609600" indent="-609600">
              <a:buFontTx/>
              <a:buAutoNum type="arabicPeriod"/>
            </a:pPr>
            <a:endParaRPr lang="lt-LT" altLang="en-US" sz="2000" dirty="0">
              <a:solidFill>
                <a:srgbClr val="CC3300"/>
              </a:solidFill>
            </a:endParaRPr>
          </a:p>
          <a:p>
            <a:pPr marL="609600" indent="-609600">
              <a:buFontTx/>
              <a:buAutoNum type="arabicPeriod"/>
            </a:pPr>
            <a:r>
              <a:rPr lang="lt-LT" altLang="en-US" sz="2000" dirty="0">
                <a:solidFill>
                  <a:srgbClr val="CC3300"/>
                </a:solidFill>
              </a:rPr>
              <a:t>Reabilitacija</a:t>
            </a:r>
          </a:p>
        </p:txBody>
      </p:sp>
      <p:sp>
        <p:nvSpPr>
          <p:cNvPr id="30724" name="Rectangle 4">
            <a:extLst>
              <a:ext uri="{FF2B5EF4-FFF2-40B4-BE49-F238E27FC236}">
                <a16:creationId xmlns:a16="http://schemas.microsoft.com/office/drawing/2014/main" id="{5C1E0E8B-3F93-404D-9FCD-B08E2A1F070C}"/>
              </a:ext>
            </a:extLst>
          </p:cNvPr>
          <p:cNvSpPr>
            <a:spLocks noGrp="1" noChangeArrowheads="1"/>
          </p:cNvSpPr>
          <p:nvPr>
            <p:ph sz="half" idx="2"/>
          </p:nvPr>
        </p:nvSpPr>
        <p:spPr>
          <a:xfrm>
            <a:off x="6167438" y="1628776"/>
            <a:ext cx="4038600" cy="4525963"/>
          </a:xfrm>
        </p:spPr>
        <p:txBody>
          <a:bodyPr>
            <a:normAutofit/>
          </a:bodyPr>
          <a:lstStyle/>
          <a:p>
            <a:pPr>
              <a:lnSpc>
                <a:spcPct val="90000"/>
              </a:lnSpc>
            </a:pPr>
            <a:r>
              <a:rPr lang="lt-LT" altLang="en-US" sz="2000"/>
              <a:t>I ndividualių programų sudarymas</a:t>
            </a:r>
          </a:p>
          <a:p>
            <a:pPr>
              <a:lnSpc>
                <a:spcPct val="90000"/>
              </a:lnSpc>
            </a:pPr>
            <a:r>
              <a:rPr lang="lt-LT" altLang="en-US" sz="2000"/>
              <a:t>Psichikos sutrikimų gydymas</a:t>
            </a:r>
          </a:p>
          <a:p>
            <a:pPr>
              <a:lnSpc>
                <a:spcPct val="90000"/>
              </a:lnSpc>
            </a:pPr>
            <a:r>
              <a:rPr lang="lt-LT" altLang="en-US" sz="2000"/>
              <a:t>Lėtinių susirgimų diagnostika ir gydymas</a:t>
            </a:r>
          </a:p>
          <a:p>
            <a:pPr>
              <a:lnSpc>
                <a:spcPct val="90000"/>
              </a:lnSpc>
            </a:pPr>
            <a:r>
              <a:rPr lang="lt-LT" altLang="en-US" sz="2000"/>
              <a:t>Vaikų ir paauglių gydymas</a:t>
            </a:r>
          </a:p>
          <a:p>
            <a:pPr>
              <a:lnSpc>
                <a:spcPct val="90000"/>
              </a:lnSpc>
            </a:pPr>
            <a:r>
              <a:rPr lang="lt-LT" altLang="en-US" sz="2000"/>
              <a:t>Infekcinių susirgimų gydymas</a:t>
            </a:r>
          </a:p>
          <a:p>
            <a:pPr>
              <a:lnSpc>
                <a:spcPct val="90000"/>
              </a:lnSpc>
            </a:pPr>
            <a:r>
              <a:rPr lang="lt-LT" altLang="en-US" sz="2000"/>
              <a:t>Buitinių ir higieninių sąlygų užtikrinimas</a:t>
            </a:r>
          </a:p>
          <a:p>
            <a:pPr>
              <a:lnSpc>
                <a:spcPct val="90000"/>
              </a:lnSpc>
            </a:pPr>
            <a:r>
              <a:rPr lang="lt-LT" altLang="en-US" sz="2000"/>
              <a:t>Santykių su pacientų artimaisiais palaikymas</a:t>
            </a:r>
          </a:p>
          <a:p>
            <a:pPr>
              <a:lnSpc>
                <a:spcPct val="90000"/>
              </a:lnSpc>
            </a:pPr>
            <a:r>
              <a:rPr lang="lt-LT" altLang="en-US" sz="2000"/>
              <a:t>GPK ir GKK veikla</a:t>
            </a:r>
          </a:p>
          <a:p>
            <a:pPr>
              <a:lnSpc>
                <a:spcPct val="90000"/>
              </a:lnSpc>
            </a:pPr>
            <a:r>
              <a:rPr lang="lt-LT" altLang="en-US" sz="2000"/>
              <a:t>Teikimai ir atstovavimas teismuose</a:t>
            </a:r>
          </a:p>
        </p:txBody>
      </p:sp>
      <p:sp>
        <p:nvSpPr>
          <p:cNvPr id="2" name="Skaidrės numerio vietos rezervavimo ženklas 1">
            <a:extLst>
              <a:ext uri="{FF2B5EF4-FFF2-40B4-BE49-F238E27FC236}">
                <a16:creationId xmlns:a16="http://schemas.microsoft.com/office/drawing/2014/main" id="{1672A033-12B3-4C36-957B-4FB77FF5B648}"/>
              </a:ext>
            </a:extLst>
          </p:cNvPr>
          <p:cNvSpPr>
            <a:spLocks noGrp="1"/>
          </p:cNvSpPr>
          <p:nvPr>
            <p:ph type="sldNum" sz="quarter" idx="12"/>
          </p:nvPr>
        </p:nvSpPr>
        <p:spPr/>
        <p:txBody>
          <a:bodyPr/>
          <a:lstStyle/>
          <a:p>
            <a:fld id="{5ED82A55-6E94-417E-81F2-D5388CFE73D7}" type="slidenum">
              <a:rPr lang="en-US" smtClean="0"/>
              <a:t>43</a:t>
            </a:fld>
            <a:endParaRPr lang="en-US"/>
          </a:p>
        </p:txBody>
      </p:sp>
      <p:sp>
        <p:nvSpPr>
          <p:cNvPr id="30725" name="Line 5">
            <a:extLst>
              <a:ext uri="{FF2B5EF4-FFF2-40B4-BE49-F238E27FC236}">
                <a16:creationId xmlns:a16="http://schemas.microsoft.com/office/drawing/2014/main" id="{75CDCF8F-0B58-4EF1-B838-EE70AAD8AE65}"/>
              </a:ext>
            </a:extLst>
          </p:cNvPr>
          <p:cNvSpPr>
            <a:spLocks noChangeShapeType="1"/>
          </p:cNvSpPr>
          <p:nvPr/>
        </p:nvSpPr>
        <p:spPr bwMode="auto">
          <a:xfrm>
            <a:off x="3289448" y="2263310"/>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Line 6">
            <a:extLst>
              <a:ext uri="{FF2B5EF4-FFF2-40B4-BE49-F238E27FC236}">
                <a16:creationId xmlns:a16="http://schemas.microsoft.com/office/drawing/2014/main" id="{1AEEA59E-A2D9-425D-B921-4B32FF67207B}"/>
              </a:ext>
            </a:extLst>
          </p:cNvPr>
          <p:cNvSpPr>
            <a:spLocks noChangeShapeType="1"/>
          </p:cNvSpPr>
          <p:nvPr/>
        </p:nvSpPr>
        <p:spPr bwMode="auto">
          <a:xfrm>
            <a:off x="3287713" y="3068637"/>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7" name="Line 7">
            <a:extLst>
              <a:ext uri="{FF2B5EF4-FFF2-40B4-BE49-F238E27FC236}">
                <a16:creationId xmlns:a16="http://schemas.microsoft.com/office/drawing/2014/main" id="{EDB286A0-5333-4E3C-9840-0F8E97682C7E}"/>
              </a:ext>
            </a:extLst>
          </p:cNvPr>
          <p:cNvSpPr>
            <a:spLocks noChangeShapeType="1"/>
          </p:cNvSpPr>
          <p:nvPr/>
        </p:nvSpPr>
        <p:spPr bwMode="auto">
          <a:xfrm>
            <a:off x="3294898" y="3825082"/>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Line 8">
            <a:extLst>
              <a:ext uri="{FF2B5EF4-FFF2-40B4-BE49-F238E27FC236}">
                <a16:creationId xmlns:a16="http://schemas.microsoft.com/office/drawing/2014/main" id="{6EB965DD-87E3-4172-993D-CE08475F66E0}"/>
              </a:ext>
            </a:extLst>
          </p:cNvPr>
          <p:cNvSpPr>
            <a:spLocks noChangeShapeType="1"/>
          </p:cNvSpPr>
          <p:nvPr/>
        </p:nvSpPr>
        <p:spPr bwMode="auto">
          <a:xfrm>
            <a:off x="3287713" y="4652963"/>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9" name="Line 9">
            <a:extLst>
              <a:ext uri="{FF2B5EF4-FFF2-40B4-BE49-F238E27FC236}">
                <a16:creationId xmlns:a16="http://schemas.microsoft.com/office/drawing/2014/main" id="{1F394A9D-4F02-48D9-A324-106B0120B959}"/>
              </a:ext>
            </a:extLst>
          </p:cNvPr>
          <p:cNvSpPr>
            <a:spLocks noChangeShapeType="1"/>
          </p:cNvSpPr>
          <p:nvPr/>
        </p:nvSpPr>
        <p:spPr bwMode="auto">
          <a:xfrm flipV="1">
            <a:off x="3792538" y="2420938"/>
            <a:ext cx="2519362"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0" name="Line 10">
            <a:extLst>
              <a:ext uri="{FF2B5EF4-FFF2-40B4-BE49-F238E27FC236}">
                <a16:creationId xmlns:a16="http://schemas.microsoft.com/office/drawing/2014/main" id="{B8D05A0B-588B-4226-AB73-227F3A05FEEB}"/>
              </a:ext>
            </a:extLst>
          </p:cNvPr>
          <p:cNvSpPr>
            <a:spLocks noChangeShapeType="1"/>
          </p:cNvSpPr>
          <p:nvPr/>
        </p:nvSpPr>
        <p:spPr bwMode="auto">
          <a:xfrm flipV="1">
            <a:off x="3792538" y="2708276"/>
            <a:ext cx="2519362"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1" name="Line 11">
            <a:extLst>
              <a:ext uri="{FF2B5EF4-FFF2-40B4-BE49-F238E27FC236}">
                <a16:creationId xmlns:a16="http://schemas.microsoft.com/office/drawing/2014/main" id="{4EC07D73-420B-4C05-9C28-BA5FD11C2823}"/>
              </a:ext>
            </a:extLst>
          </p:cNvPr>
          <p:cNvSpPr>
            <a:spLocks noChangeShapeType="1"/>
          </p:cNvSpPr>
          <p:nvPr/>
        </p:nvSpPr>
        <p:spPr bwMode="auto">
          <a:xfrm flipV="1">
            <a:off x="3792538" y="3357564"/>
            <a:ext cx="2519362"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2" name="Line 12">
            <a:extLst>
              <a:ext uri="{FF2B5EF4-FFF2-40B4-BE49-F238E27FC236}">
                <a16:creationId xmlns:a16="http://schemas.microsoft.com/office/drawing/2014/main" id="{5EA42A39-C328-4B2B-B650-C3B896217641}"/>
              </a:ext>
            </a:extLst>
          </p:cNvPr>
          <p:cNvSpPr>
            <a:spLocks noChangeShapeType="1"/>
          </p:cNvSpPr>
          <p:nvPr/>
        </p:nvSpPr>
        <p:spPr bwMode="auto">
          <a:xfrm>
            <a:off x="3792538" y="3500438"/>
            <a:ext cx="2519362"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3" name="Line 13">
            <a:extLst>
              <a:ext uri="{FF2B5EF4-FFF2-40B4-BE49-F238E27FC236}">
                <a16:creationId xmlns:a16="http://schemas.microsoft.com/office/drawing/2014/main" id="{E73F0984-F752-49CE-B0C2-71C40C7FAA16}"/>
              </a:ext>
            </a:extLst>
          </p:cNvPr>
          <p:cNvSpPr>
            <a:spLocks noChangeShapeType="1"/>
          </p:cNvSpPr>
          <p:nvPr/>
        </p:nvSpPr>
        <p:spPr bwMode="auto">
          <a:xfrm>
            <a:off x="4295776" y="2852739"/>
            <a:ext cx="2016125"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4" name="Line 14">
            <a:extLst>
              <a:ext uri="{FF2B5EF4-FFF2-40B4-BE49-F238E27FC236}">
                <a16:creationId xmlns:a16="http://schemas.microsoft.com/office/drawing/2014/main" id="{F1051A35-619F-48B8-BE23-E1B7245C4FCD}"/>
              </a:ext>
            </a:extLst>
          </p:cNvPr>
          <p:cNvSpPr>
            <a:spLocks noChangeShapeType="1"/>
          </p:cNvSpPr>
          <p:nvPr/>
        </p:nvSpPr>
        <p:spPr bwMode="auto">
          <a:xfrm>
            <a:off x="4295776" y="2852739"/>
            <a:ext cx="2016125" cy="1728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5" name="Line 15">
            <a:extLst>
              <a:ext uri="{FF2B5EF4-FFF2-40B4-BE49-F238E27FC236}">
                <a16:creationId xmlns:a16="http://schemas.microsoft.com/office/drawing/2014/main" id="{6549F4B1-FA96-4A3D-A18E-EFD9B191BB86}"/>
              </a:ext>
            </a:extLst>
          </p:cNvPr>
          <p:cNvSpPr>
            <a:spLocks noChangeShapeType="1"/>
          </p:cNvSpPr>
          <p:nvPr/>
        </p:nvSpPr>
        <p:spPr bwMode="auto">
          <a:xfrm>
            <a:off x="4295776" y="2852738"/>
            <a:ext cx="2016125" cy="2736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6" name="Line 16">
            <a:extLst>
              <a:ext uri="{FF2B5EF4-FFF2-40B4-BE49-F238E27FC236}">
                <a16:creationId xmlns:a16="http://schemas.microsoft.com/office/drawing/2014/main" id="{0D5C4D3C-72F0-4768-84CE-E130045246F0}"/>
              </a:ext>
            </a:extLst>
          </p:cNvPr>
          <p:cNvSpPr>
            <a:spLocks noChangeShapeType="1"/>
          </p:cNvSpPr>
          <p:nvPr/>
        </p:nvSpPr>
        <p:spPr bwMode="auto">
          <a:xfrm>
            <a:off x="4008438" y="2205039"/>
            <a:ext cx="2303462"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7" name="Line 17">
            <a:extLst>
              <a:ext uri="{FF2B5EF4-FFF2-40B4-BE49-F238E27FC236}">
                <a16:creationId xmlns:a16="http://schemas.microsoft.com/office/drawing/2014/main" id="{A7DFCD3C-CF02-4E2B-B584-7FB8FE153B31}"/>
              </a:ext>
            </a:extLst>
          </p:cNvPr>
          <p:cNvSpPr>
            <a:spLocks noChangeShapeType="1"/>
          </p:cNvSpPr>
          <p:nvPr/>
        </p:nvSpPr>
        <p:spPr bwMode="auto">
          <a:xfrm>
            <a:off x="4008438" y="2205038"/>
            <a:ext cx="2303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8" name="Line 18">
            <a:extLst>
              <a:ext uri="{FF2B5EF4-FFF2-40B4-BE49-F238E27FC236}">
                <a16:creationId xmlns:a16="http://schemas.microsoft.com/office/drawing/2014/main" id="{479168D7-0F4D-4764-997E-E29A5FBA95EF}"/>
              </a:ext>
            </a:extLst>
          </p:cNvPr>
          <p:cNvSpPr>
            <a:spLocks noChangeShapeType="1"/>
          </p:cNvSpPr>
          <p:nvPr/>
        </p:nvSpPr>
        <p:spPr bwMode="auto">
          <a:xfrm flipV="1">
            <a:off x="4295775" y="1844676"/>
            <a:ext cx="1944688"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9" name="Line 19">
            <a:extLst>
              <a:ext uri="{FF2B5EF4-FFF2-40B4-BE49-F238E27FC236}">
                <a16:creationId xmlns:a16="http://schemas.microsoft.com/office/drawing/2014/main" id="{0F091436-E9B8-44BB-AEDA-68FDBE9BA996}"/>
              </a:ext>
            </a:extLst>
          </p:cNvPr>
          <p:cNvSpPr>
            <a:spLocks noChangeShapeType="1"/>
          </p:cNvSpPr>
          <p:nvPr/>
        </p:nvSpPr>
        <p:spPr bwMode="auto">
          <a:xfrm>
            <a:off x="4008438" y="2205039"/>
            <a:ext cx="2303462"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0" name="Line 20">
            <a:extLst>
              <a:ext uri="{FF2B5EF4-FFF2-40B4-BE49-F238E27FC236}">
                <a16:creationId xmlns:a16="http://schemas.microsoft.com/office/drawing/2014/main" id="{94CFB97E-FDE7-4D9A-824D-957CB60B6A0D}"/>
              </a:ext>
            </a:extLst>
          </p:cNvPr>
          <p:cNvSpPr>
            <a:spLocks noChangeShapeType="1"/>
          </p:cNvSpPr>
          <p:nvPr/>
        </p:nvSpPr>
        <p:spPr bwMode="auto">
          <a:xfrm>
            <a:off x="4079876" y="4868863"/>
            <a:ext cx="2232025"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1" name="Line 21">
            <a:extLst>
              <a:ext uri="{FF2B5EF4-FFF2-40B4-BE49-F238E27FC236}">
                <a16:creationId xmlns:a16="http://schemas.microsoft.com/office/drawing/2014/main" id="{E311DE59-5C17-40A6-8007-FAAF827BA5CC}"/>
              </a:ext>
            </a:extLst>
          </p:cNvPr>
          <p:cNvSpPr>
            <a:spLocks noChangeShapeType="1"/>
          </p:cNvSpPr>
          <p:nvPr/>
        </p:nvSpPr>
        <p:spPr bwMode="auto">
          <a:xfrm flipV="1">
            <a:off x="4079876" y="4652963"/>
            <a:ext cx="2303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2" name="Line 22">
            <a:extLst>
              <a:ext uri="{FF2B5EF4-FFF2-40B4-BE49-F238E27FC236}">
                <a16:creationId xmlns:a16="http://schemas.microsoft.com/office/drawing/2014/main" id="{DFA99B17-2DC7-4621-9250-4356AF855016}"/>
              </a:ext>
            </a:extLst>
          </p:cNvPr>
          <p:cNvSpPr>
            <a:spLocks noChangeShapeType="1"/>
          </p:cNvSpPr>
          <p:nvPr/>
        </p:nvSpPr>
        <p:spPr bwMode="auto">
          <a:xfrm>
            <a:off x="4079876" y="4868864"/>
            <a:ext cx="2232025"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3" name="Line 23">
            <a:extLst>
              <a:ext uri="{FF2B5EF4-FFF2-40B4-BE49-F238E27FC236}">
                <a16:creationId xmlns:a16="http://schemas.microsoft.com/office/drawing/2014/main" id="{92A00D3B-EDB2-4EBB-B69E-2B1BD31CDA00}"/>
              </a:ext>
            </a:extLst>
          </p:cNvPr>
          <p:cNvSpPr>
            <a:spLocks noChangeShapeType="1"/>
          </p:cNvSpPr>
          <p:nvPr/>
        </p:nvSpPr>
        <p:spPr bwMode="auto">
          <a:xfrm flipV="1">
            <a:off x="4079876" y="1773239"/>
            <a:ext cx="2232025" cy="3095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8AD444C-2AB9-476B-A8BC-561C7F31FA22}"/>
              </a:ext>
            </a:extLst>
          </p:cNvPr>
          <p:cNvSpPr>
            <a:spLocks noGrp="1" noChangeArrowheads="1"/>
          </p:cNvSpPr>
          <p:nvPr>
            <p:ph type="title"/>
          </p:nvPr>
        </p:nvSpPr>
        <p:spPr>
          <a:xfrm>
            <a:off x="533401" y="173832"/>
            <a:ext cx="9307512" cy="777875"/>
          </a:xfrm>
        </p:spPr>
        <p:txBody>
          <a:bodyPr>
            <a:normAutofit/>
          </a:bodyPr>
          <a:lstStyle/>
          <a:p>
            <a:r>
              <a:rPr lang="lt-LT" altLang="en-US" sz="2800" b="1" dirty="0">
                <a:solidFill>
                  <a:srgbClr val="FF0000"/>
                </a:solidFill>
                <a:latin typeface="+mn-lt"/>
              </a:rPr>
              <a:t>Specialioji psichiatrija</a:t>
            </a:r>
          </a:p>
        </p:txBody>
      </p:sp>
      <p:sp>
        <p:nvSpPr>
          <p:cNvPr id="31747" name="Rectangle 3">
            <a:extLst>
              <a:ext uri="{FF2B5EF4-FFF2-40B4-BE49-F238E27FC236}">
                <a16:creationId xmlns:a16="http://schemas.microsoft.com/office/drawing/2014/main" id="{D518950C-627B-43C3-8D99-D67650A3704A}"/>
              </a:ext>
            </a:extLst>
          </p:cNvPr>
          <p:cNvSpPr>
            <a:spLocks noGrp="1" noChangeArrowheads="1"/>
          </p:cNvSpPr>
          <p:nvPr>
            <p:ph idx="1"/>
          </p:nvPr>
        </p:nvSpPr>
        <p:spPr>
          <a:xfrm>
            <a:off x="1992313" y="1628776"/>
            <a:ext cx="8229600" cy="4525963"/>
          </a:xfrm>
        </p:spPr>
        <p:txBody>
          <a:bodyPr/>
          <a:lstStyle/>
          <a:p>
            <a:pPr>
              <a:buFontTx/>
              <a:buNone/>
            </a:pPr>
            <a:r>
              <a:rPr lang="lt-LT" altLang="en-US" sz="800"/>
              <a:t>.</a:t>
            </a:r>
          </a:p>
        </p:txBody>
      </p:sp>
      <p:sp>
        <p:nvSpPr>
          <p:cNvPr id="2" name="Skaidrės numerio vietos rezervavimo ženklas 1">
            <a:extLst>
              <a:ext uri="{FF2B5EF4-FFF2-40B4-BE49-F238E27FC236}">
                <a16:creationId xmlns:a16="http://schemas.microsoft.com/office/drawing/2014/main" id="{28B25BA3-2E13-4E4A-B3BE-6783E3CBF397}"/>
              </a:ext>
            </a:extLst>
          </p:cNvPr>
          <p:cNvSpPr>
            <a:spLocks noGrp="1"/>
          </p:cNvSpPr>
          <p:nvPr>
            <p:ph type="sldNum" sz="quarter" idx="12"/>
          </p:nvPr>
        </p:nvSpPr>
        <p:spPr/>
        <p:txBody>
          <a:bodyPr/>
          <a:lstStyle/>
          <a:p>
            <a:fld id="{5ED82A55-6E94-417E-81F2-D5388CFE73D7}" type="slidenum">
              <a:rPr lang="en-US" smtClean="0"/>
              <a:t>44</a:t>
            </a:fld>
            <a:endParaRPr lang="en-US"/>
          </a:p>
        </p:txBody>
      </p:sp>
      <p:sp>
        <p:nvSpPr>
          <p:cNvPr id="31748" name="Line 4">
            <a:extLst>
              <a:ext uri="{FF2B5EF4-FFF2-40B4-BE49-F238E27FC236}">
                <a16:creationId xmlns:a16="http://schemas.microsoft.com/office/drawing/2014/main" id="{3966917F-3530-4369-8142-5ED68F20E65E}"/>
              </a:ext>
            </a:extLst>
          </p:cNvPr>
          <p:cNvSpPr>
            <a:spLocks noChangeShapeType="1"/>
          </p:cNvSpPr>
          <p:nvPr/>
        </p:nvSpPr>
        <p:spPr bwMode="auto">
          <a:xfrm flipV="1">
            <a:off x="2424113" y="1628776"/>
            <a:ext cx="0" cy="45370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Line 5">
            <a:extLst>
              <a:ext uri="{FF2B5EF4-FFF2-40B4-BE49-F238E27FC236}">
                <a16:creationId xmlns:a16="http://schemas.microsoft.com/office/drawing/2014/main" id="{ECD0A094-5C54-43E3-9C12-6134F300B296}"/>
              </a:ext>
            </a:extLst>
          </p:cNvPr>
          <p:cNvSpPr>
            <a:spLocks noChangeShapeType="1"/>
          </p:cNvSpPr>
          <p:nvPr/>
        </p:nvSpPr>
        <p:spPr bwMode="auto">
          <a:xfrm>
            <a:off x="2424113" y="6165850"/>
            <a:ext cx="7416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Line 6">
            <a:extLst>
              <a:ext uri="{FF2B5EF4-FFF2-40B4-BE49-F238E27FC236}">
                <a16:creationId xmlns:a16="http://schemas.microsoft.com/office/drawing/2014/main" id="{263DB7A8-E335-449A-B7E6-0C4BF0B6850C}"/>
              </a:ext>
            </a:extLst>
          </p:cNvPr>
          <p:cNvSpPr>
            <a:spLocks noChangeShapeType="1"/>
          </p:cNvSpPr>
          <p:nvPr/>
        </p:nvSpPr>
        <p:spPr bwMode="auto">
          <a:xfrm flipV="1">
            <a:off x="2424113" y="1628775"/>
            <a:ext cx="0"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Text Box 7">
            <a:extLst>
              <a:ext uri="{FF2B5EF4-FFF2-40B4-BE49-F238E27FC236}">
                <a16:creationId xmlns:a16="http://schemas.microsoft.com/office/drawing/2014/main" id="{3C9C4720-161F-46D2-8BE5-6ED42A9FD3B8}"/>
              </a:ext>
            </a:extLst>
          </p:cNvPr>
          <p:cNvSpPr txBox="1">
            <a:spLocks noChangeArrowheads="1"/>
          </p:cNvSpPr>
          <p:nvPr/>
        </p:nvSpPr>
        <p:spPr bwMode="auto">
          <a:xfrm>
            <a:off x="2566988" y="6308726"/>
            <a:ext cx="7129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lt-LT" altLang="en-US" b="1"/>
              <a:t>Ilgalaikis gydymas</a:t>
            </a:r>
          </a:p>
        </p:txBody>
      </p:sp>
      <p:sp>
        <p:nvSpPr>
          <p:cNvPr id="31752" name="Text Box 8">
            <a:extLst>
              <a:ext uri="{FF2B5EF4-FFF2-40B4-BE49-F238E27FC236}">
                <a16:creationId xmlns:a16="http://schemas.microsoft.com/office/drawing/2014/main" id="{32CA1F27-B11D-4BAD-98B0-7B1A46AC3E66}"/>
              </a:ext>
            </a:extLst>
          </p:cNvPr>
          <p:cNvSpPr txBox="1">
            <a:spLocks noChangeArrowheads="1"/>
          </p:cNvSpPr>
          <p:nvPr/>
        </p:nvSpPr>
        <p:spPr bwMode="auto">
          <a:xfrm>
            <a:off x="1919289" y="1916113"/>
            <a:ext cx="288925" cy="325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t-LT" altLang="en-US"/>
              <a:t>G</a:t>
            </a:r>
          </a:p>
          <a:p>
            <a:pPr>
              <a:spcBef>
                <a:spcPct val="50000"/>
              </a:spcBef>
            </a:pPr>
            <a:r>
              <a:rPr lang="lt-LT" altLang="en-US"/>
              <a:t>Y</a:t>
            </a:r>
          </a:p>
          <a:p>
            <a:pPr>
              <a:spcBef>
                <a:spcPct val="50000"/>
              </a:spcBef>
            </a:pPr>
            <a:r>
              <a:rPr lang="lt-LT" altLang="en-US"/>
              <a:t>D</a:t>
            </a:r>
          </a:p>
          <a:p>
            <a:pPr>
              <a:spcBef>
                <a:spcPct val="50000"/>
              </a:spcBef>
            </a:pPr>
            <a:r>
              <a:rPr lang="lt-LT" altLang="en-US"/>
              <a:t>Y</a:t>
            </a:r>
          </a:p>
          <a:p>
            <a:pPr>
              <a:spcBef>
                <a:spcPct val="50000"/>
              </a:spcBef>
            </a:pPr>
            <a:r>
              <a:rPr lang="lt-LT" altLang="en-US"/>
              <a:t>M</a:t>
            </a:r>
          </a:p>
          <a:p>
            <a:pPr>
              <a:spcBef>
                <a:spcPct val="50000"/>
              </a:spcBef>
            </a:pPr>
            <a:r>
              <a:rPr lang="lt-LT" altLang="en-US"/>
              <a:t>A</a:t>
            </a:r>
          </a:p>
          <a:p>
            <a:pPr>
              <a:spcBef>
                <a:spcPct val="50000"/>
              </a:spcBef>
            </a:pPr>
            <a:r>
              <a:rPr lang="lt-LT" altLang="en-US"/>
              <a:t>S</a:t>
            </a:r>
          </a:p>
          <a:p>
            <a:pPr>
              <a:spcBef>
                <a:spcPct val="50000"/>
              </a:spcBef>
            </a:pPr>
            <a:endParaRPr lang="lt-LT" altLang="en-US"/>
          </a:p>
        </p:txBody>
      </p:sp>
      <p:sp>
        <p:nvSpPr>
          <p:cNvPr id="31753" name="Line 9">
            <a:extLst>
              <a:ext uri="{FF2B5EF4-FFF2-40B4-BE49-F238E27FC236}">
                <a16:creationId xmlns:a16="http://schemas.microsoft.com/office/drawing/2014/main" id="{1368AA4C-0FB1-435A-8F79-F2A7EC7BD97A}"/>
              </a:ext>
            </a:extLst>
          </p:cNvPr>
          <p:cNvSpPr>
            <a:spLocks noChangeShapeType="1"/>
          </p:cNvSpPr>
          <p:nvPr/>
        </p:nvSpPr>
        <p:spPr bwMode="auto">
          <a:xfrm flipV="1">
            <a:off x="2424113" y="1700214"/>
            <a:ext cx="7200900" cy="446563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Text Box 10">
            <a:extLst>
              <a:ext uri="{FF2B5EF4-FFF2-40B4-BE49-F238E27FC236}">
                <a16:creationId xmlns:a16="http://schemas.microsoft.com/office/drawing/2014/main" id="{C6B79671-9C23-4B30-8F4B-5D46E122D761}"/>
              </a:ext>
            </a:extLst>
          </p:cNvPr>
          <p:cNvSpPr txBox="1">
            <a:spLocks noChangeArrowheads="1"/>
          </p:cNvSpPr>
          <p:nvPr/>
        </p:nvSpPr>
        <p:spPr bwMode="auto">
          <a:xfrm>
            <a:off x="3000375" y="46529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1755" name="Text Box 11">
            <a:extLst>
              <a:ext uri="{FF2B5EF4-FFF2-40B4-BE49-F238E27FC236}">
                <a16:creationId xmlns:a16="http://schemas.microsoft.com/office/drawing/2014/main" id="{C6A998D1-1AE3-45CD-9FF5-4CFE62A61B94}"/>
              </a:ext>
            </a:extLst>
          </p:cNvPr>
          <p:cNvSpPr txBox="1">
            <a:spLocks noChangeArrowheads="1"/>
          </p:cNvSpPr>
          <p:nvPr/>
        </p:nvSpPr>
        <p:spPr bwMode="auto">
          <a:xfrm>
            <a:off x="2424113" y="5013326"/>
            <a:ext cx="10855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lt-LT" altLang="en-US"/>
              <a:t>Biologinis</a:t>
            </a:r>
          </a:p>
          <a:p>
            <a:r>
              <a:rPr lang="lt-LT" altLang="en-US"/>
              <a:t>gydymas</a:t>
            </a:r>
          </a:p>
        </p:txBody>
      </p:sp>
      <p:sp>
        <p:nvSpPr>
          <p:cNvPr id="31756" name="Text Box 12">
            <a:extLst>
              <a:ext uri="{FF2B5EF4-FFF2-40B4-BE49-F238E27FC236}">
                <a16:creationId xmlns:a16="http://schemas.microsoft.com/office/drawing/2014/main" id="{39157BBD-F287-475A-A6E5-855A97BECC7C}"/>
              </a:ext>
            </a:extLst>
          </p:cNvPr>
          <p:cNvSpPr txBox="1">
            <a:spLocks noChangeArrowheads="1"/>
          </p:cNvSpPr>
          <p:nvPr/>
        </p:nvSpPr>
        <p:spPr bwMode="auto">
          <a:xfrm>
            <a:off x="2424114" y="3573463"/>
            <a:ext cx="32566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lt-LT" altLang="en-US"/>
              <a:t>Psichologinė pagalba ir gydymas </a:t>
            </a:r>
          </a:p>
        </p:txBody>
      </p:sp>
      <p:sp>
        <p:nvSpPr>
          <p:cNvPr id="31757" name="Text Box 13">
            <a:extLst>
              <a:ext uri="{FF2B5EF4-FFF2-40B4-BE49-F238E27FC236}">
                <a16:creationId xmlns:a16="http://schemas.microsoft.com/office/drawing/2014/main" id="{2776A04F-81C9-48B1-9866-2FD17F2BD660}"/>
              </a:ext>
            </a:extLst>
          </p:cNvPr>
          <p:cNvSpPr txBox="1">
            <a:spLocks noChangeArrowheads="1"/>
          </p:cNvSpPr>
          <p:nvPr/>
        </p:nvSpPr>
        <p:spPr bwMode="auto">
          <a:xfrm>
            <a:off x="2566988" y="148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31758" name="Text Box 14">
            <a:extLst>
              <a:ext uri="{FF2B5EF4-FFF2-40B4-BE49-F238E27FC236}">
                <a16:creationId xmlns:a16="http://schemas.microsoft.com/office/drawing/2014/main" id="{DCDE769E-E59D-4500-8B3E-70A71DE41247}"/>
              </a:ext>
            </a:extLst>
          </p:cNvPr>
          <p:cNvSpPr txBox="1">
            <a:spLocks noChangeArrowheads="1"/>
          </p:cNvSpPr>
          <p:nvPr/>
        </p:nvSpPr>
        <p:spPr bwMode="auto">
          <a:xfrm>
            <a:off x="2927350" y="2133601"/>
            <a:ext cx="450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lt-LT" altLang="en-US"/>
              <a:t>Psichosocialinė ir profesinė reabilitacija</a:t>
            </a:r>
          </a:p>
        </p:txBody>
      </p:sp>
      <p:sp>
        <p:nvSpPr>
          <p:cNvPr id="31759" name="Text Box 15">
            <a:extLst>
              <a:ext uri="{FF2B5EF4-FFF2-40B4-BE49-F238E27FC236}">
                <a16:creationId xmlns:a16="http://schemas.microsoft.com/office/drawing/2014/main" id="{8E8F7AEA-A0C0-4DED-B05B-B249DE4D94A3}"/>
              </a:ext>
            </a:extLst>
          </p:cNvPr>
          <p:cNvSpPr txBox="1">
            <a:spLocks noChangeArrowheads="1"/>
          </p:cNvSpPr>
          <p:nvPr/>
        </p:nvSpPr>
        <p:spPr bwMode="auto">
          <a:xfrm>
            <a:off x="3143250" y="5734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31760" name="Text Box 16">
            <a:extLst>
              <a:ext uri="{FF2B5EF4-FFF2-40B4-BE49-F238E27FC236}">
                <a16:creationId xmlns:a16="http://schemas.microsoft.com/office/drawing/2014/main" id="{BE632A41-B869-495C-9F5D-69411EC215EA}"/>
              </a:ext>
            </a:extLst>
          </p:cNvPr>
          <p:cNvSpPr txBox="1">
            <a:spLocks noChangeArrowheads="1"/>
          </p:cNvSpPr>
          <p:nvPr/>
        </p:nvSpPr>
        <p:spPr bwMode="auto">
          <a:xfrm>
            <a:off x="2782889" y="5734051"/>
            <a:ext cx="7534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lt-LT" altLang="en-US"/>
              <a:t>Stebėjimas  Struktūrizacija    Korekcija   Stabilizacija   Reabilitacija </a:t>
            </a:r>
          </a:p>
        </p:txBody>
      </p:sp>
      <p:sp>
        <p:nvSpPr>
          <p:cNvPr id="31761" name="Line 17">
            <a:extLst>
              <a:ext uri="{FF2B5EF4-FFF2-40B4-BE49-F238E27FC236}">
                <a16:creationId xmlns:a16="http://schemas.microsoft.com/office/drawing/2014/main" id="{7CE1D214-0921-4715-9FCB-F2212E19864D}"/>
              </a:ext>
            </a:extLst>
          </p:cNvPr>
          <p:cNvSpPr>
            <a:spLocks noChangeShapeType="1"/>
          </p:cNvSpPr>
          <p:nvPr/>
        </p:nvSpPr>
        <p:spPr bwMode="auto">
          <a:xfrm flipV="1">
            <a:off x="4151313" y="5084764"/>
            <a:ext cx="0" cy="108108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2" name="Line 18">
            <a:extLst>
              <a:ext uri="{FF2B5EF4-FFF2-40B4-BE49-F238E27FC236}">
                <a16:creationId xmlns:a16="http://schemas.microsoft.com/office/drawing/2014/main" id="{B4DCAED5-A437-41B9-BC7C-447601C0EF9F}"/>
              </a:ext>
            </a:extLst>
          </p:cNvPr>
          <p:cNvSpPr>
            <a:spLocks noChangeShapeType="1"/>
          </p:cNvSpPr>
          <p:nvPr/>
        </p:nvSpPr>
        <p:spPr bwMode="auto">
          <a:xfrm flipV="1">
            <a:off x="5664200" y="4149726"/>
            <a:ext cx="0" cy="20161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3" name="Line 19">
            <a:extLst>
              <a:ext uri="{FF2B5EF4-FFF2-40B4-BE49-F238E27FC236}">
                <a16:creationId xmlns:a16="http://schemas.microsoft.com/office/drawing/2014/main" id="{06E28335-F9D1-486A-8D9B-81F28456A4B2}"/>
              </a:ext>
            </a:extLst>
          </p:cNvPr>
          <p:cNvSpPr>
            <a:spLocks noChangeShapeType="1"/>
          </p:cNvSpPr>
          <p:nvPr/>
        </p:nvSpPr>
        <p:spPr bwMode="auto">
          <a:xfrm flipV="1">
            <a:off x="6888163" y="3429000"/>
            <a:ext cx="0" cy="273685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4" name="Line 20">
            <a:extLst>
              <a:ext uri="{FF2B5EF4-FFF2-40B4-BE49-F238E27FC236}">
                <a16:creationId xmlns:a16="http://schemas.microsoft.com/office/drawing/2014/main" id="{7080024D-81AD-44B8-BB2A-6E30B1AC7C09}"/>
              </a:ext>
            </a:extLst>
          </p:cNvPr>
          <p:cNvSpPr>
            <a:spLocks noChangeShapeType="1"/>
          </p:cNvSpPr>
          <p:nvPr/>
        </p:nvSpPr>
        <p:spPr bwMode="auto">
          <a:xfrm flipV="1">
            <a:off x="8256588" y="2565400"/>
            <a:ext cx="0" cy="360045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5" name="Line 21">
            <a:extLst>
              <a:ext uri="{FF2B5EF4-FFF2-40B4-BE49-F238E27FC236}">
                <a16:creationId xmlns:a16="http://schemas.microsoft.com/office/drawing/2014/main" id="{29EDDB40-AB90-400D-9BAA-87812A90119B}"/>
              </a:ext>
            </a:extLst>
          </p:cNvPr>
          <p:cNvSpPr>
            <a:spLocks noChangeShapeType="1"/>
          </p:cNvSpPr>
          <p:nvPr/>
        </p:nvSpPr>
        <p:spPr bwMode="auto">
          <a:xfrm flipH="1">
            <a:off x="2424113" y="5084763"/>
            <a:ext cx="172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B2E771C-4C95-49AD-B4BC-2A7A8F9D25DF}"/>
              </a:ext>
            </a:extLst>
          </p:cNvPr>
          <p:cNvSpPr>
            <a:spLocks noGrp="1" noChangeArrowheads="1"/>
          </p:cNvSpPr>
          <p:nvPr>
            <p:ph type="title"/>
          </p:nvPr>
        </p:nvSpPr>
        <p:spPr>
          <a:xfrm>
            <a:off x="526457" y="387907"/>
            <a:ext cx="8987002" cy="336550"/>
          </a:xfrm>
        </p:spPr>
        <p:txBody>
          <a:bodyPr>
            <a:noAutofit/>
          </a:bodyPr>
          <a:lstStyle/>
          <a:p>
            <a:r>
              <a:rPr lang="lt-LT" altLang="en-US" sz="2800" b="1" dirty="0">
                <a:solidFill>
                  <a:srgbClr val="CC3300"/>
                </a:solidFill>
                <a:latin typeface="+mn-lt"/>
              </a:rPr>
              <a:t>Sveikatos priežiūros paslaugos </a:t>
            </a:r>
          </a:p>
        </p:txBody>
      </p:sp>
      <p:graphicFrame>
        <p:nvGraphicFramePr>
          <p:cNvPr id="5" name="Turinio vietos rezervavimo ženklas 4">
            <a:extLst>
              <a:ext uri="{FF2B5EF4-FFF2-40B4-BE49-F238E27FC236}">
                <a16:creationId xmlns:a16="http://schemas.microsoft.com/office/drawing/2014/main" id="{CE944E5C-E098-4973-815B-28187C32F786}"/>
              </a:ext>
            </a:extLst>
          </p:cNvPr>
          <p:cNvGraphicFramePr>
            <a:graphicFrameLocks noGrp="1"/>
          </p:cNvGraphicFramePr>
          <p:nvPr>
            <p:ph idx="1"/>
          </p:nvPr>
        </p:nvGraphicFramePr>
        <p:xfrm>
          <a:off x="617839" y="965993"/>
          <a:ext cx="10058401" cy="1907286"/>
        </p:xfrm>
        <a:graphic>
          <a:graphicData uri="http://schemas.openxmlformats.org/drawingml/2006/table">
            <a:tbl>
              <a:tblPr/>
              <a:tblGrid>
                <a:gridCol w="748393">
                  <a:extLst>
                    <a:ext uri="{9D8B030D-6E8A-4147-A177-3AD203B41FA5}">
                      <a16:colId xmlns:a16="http://schemas.microsoft.com/office/drawing/2014/main" val="1472683168"/>
                    </a:ext>
                  </a:extLst>
                </a:gridCol>
                <a:gridCol w="5661842">
                  <a:extLst>
                    <a:ext uri="{9D8B030D-6E8A-4147-A177-3AD203B41FA5}">
                      <a16:colId xmlns:a16="http://schemas.microsoft.com/office/drawing/2014/main" val="2855930468"/>
                    </a:ext>
                  </a:extLst>
                </a:gridCol>
                <a:gridCol w="3648166">
                  <a:extLst>
                    <a:ext uri="{9D8B030D-6E8A-4147-A177-3AD203B41FA5}">
                      <a16:colId xmlns:a16="http://schemas.microsoft.com/office/drawing/2014/main" val="4043343669"/>
                    </a:ext>
                  </a:extLst>
                </a:gridCol>
              </a:tblGrid>
              <a:tr h="0">
                <a:tc>
                  <a:txBody>
                    <a:bodyPr/>
                    <a:lstStyle/>
                    <a:p>
                      <a:pPr algn="ctr">
                        <a:lnSpc>
                          <a:spcPct val="107000"/>
                        </a:lnSpc>
                        <a:spcAft>
                          <a:spcPts val="800"/>
                        </a:spcAft>
                      </a:pPr>
                      <a:r>
                        <a:rPr lang="lt-LT" sz="1600" b="1" kern="50" dirty="0">
                          <a:effectLst/>
                          <a:latin typeface="Times New Roman" panose="02020603050405020304" pitchFamily="18" charset="0"/>
                          <a:ea typeface="Arial Unicode MS"/>
                          <a:cs typeface="Times New Roman" panose="02020603050405020304" pitchFamily="18" charset="0"/>
                        </a:rPr>
                        <a:t>Eil. Nr.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solidFill>
                      <a:srgbClr val="D9D9D9"/>
                    </a:solidFill>
                  </a:tcPr>
                </a:tc>
                <a:tc>
                  <a:txBody>
                    <a:bodyPr/>
                    <a:lstStyle/>
                    <a:p>
                      <a:pPr algn="ctr">
                        <a:lnSpc>
                          <a:spcPct val="107000"/>
                        </a:lnSpc>
                        <a:spcAft>
                          <a:spcPts val="800"/>
                        </a:spcAft>
                      </a:pPr>
                      <a:r>
                        <a:rPr lang="lt-LT" sz="1600" b="1" kern="50" dirty="0">
                          <a:solidFill>
                            <a:srgbClr val="000000"/>
                          </a:solidFill>
                          <a:effectLst/>
                          <a:latin typeface="Times New Roman" panose="02020603050405020304" pitchFamily="18" charset="0"/>
                          <a:ea typeface="Arial Unicode MS"/>
                          <a:cs typeface="Times New Roman" panose="02020603050405020304" pitchFamily="18" charset="0"/>
                        </a:rPr>
                        <a:t>Pacientai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solidFill>
                      <a:srgbClr val="D9D9D9"/>
                    </a:solidFill>
                  </a:tcPr>
                </a:tc>
                <a:tc>
                  <a:txBody>
                    <a:bodyPr/>
                    <a:lstStyle/>
                    <a:p>
                      <a:pPr algn="ctr">
                        <a:lnSpc>
                          <a:spcPct val="107000"/>
                        </a:lnSpc>
                        <a:spcAft>
                          <a:spcPts val="800"/>
                        </a:spcAft>
                      </a:pPr>
                      <a:r>
                        <a:rPr lang="lt-LT" sz="1600" b="1" kern="50">
                          <a:solidFill>
                            <a:srgbClr val="000000"/>
                          </a:solidFill>
                          <a:effectLst/>
                          <a:latin typeface="Times New Roman" panose="02020603050405020304" pitchFamily="18" charset="0"/>
                          <a:ea typeface="Arial Unicode MS"/>
                          <a:cs typeface="Times New Roman" panose="02020603050405020304" pitchFamily="18" charset="0"/>
                        </a:rPr>
                        <a:t>Kiekis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solidFill>
                      <a:srgbClr val="D9D9D9"/>
                    </a:solidFill>
                  </a:tcPr>
                </a:tc>
                <a:extLst>
                  <a:ext uri="{0D108BD9-81ED-4DB2-BD59-A6C34878D82A}">
                    <a16:rowId xmlns:a16="http://schemas.microsoft.com/office/drawing/2014/main" val="2659483226"/>
                  </a:ext>
                </a:extLst>
              </a:tr>
              <a:tr h="0">
                <a:tc>
                  <a:txBody>
                    <a:bodyPr/>
                    <a:lstStyle/>
                    <a:p>
                      <a:pPr marL="342900" lvl="0" indent="-342900">
                        <a:lnSpc>
                          <a:spcPct val="107000"/>
                        </a:lnSpc>
                        <a:spcAft>
                          <a:spcPts val="800"/>
                        </a:spcAft>
                        <a:buFont typeface="+mj-lt"/>
                        <a:buAutoNum type="arabicPeriod"/>
                        <a:tabLst>
                          <a:tab pos="457200" algn="l"/>
                        </a:tabLst>
                      </a:pPr>
                      <a:r>
                        <a:rPr lang="lt-LT" sz="1600" kern="50">
                          <a:solidFill>
                            <a:srgbClr val="000000"/>
                          </a:solidFill>
                          <a:effectLst/>
                          <a:latin typeface="Times New Roman" panose="02020603050405020304" pitchFamily="18" charset="0"/>
                          <a:ea typeface="Arial Unicode MS"/>
                          <a:cs typeface="Times New Roman" panose="02020603050405020304" pitchFamily="18" charset="0"/>
                        </a:rPr>
                        <a:t> </a:t>
                      </a:r>
                      <a:endParaRPr lang="lt-LT" sz="1600" kern="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solidFill>
                      <a:srgbClr val="D9D9D9"/>
                    </a:solidFill>
                  </a:tcPr>
                </a:tc>
                <a:tc>
                  <a:txBody>
                    <a:bodyPr/>
                    <a:lstStyle/>
                    <a:p>
                      <a:pPr>
                        <a:lnSpc>
                          <a:spcPct val="107000"/>
                        </a:lnSpc>
                        <a:spcAft>
                          <a:spcPts val="800"/>
                        </a:spcAft>
                      </a:pPr>
                      <a:r>
                        <a:rPr lang="lt-LT" sz="1600" kern="50" dirty="0">
                          <a:effectLst/>
                          <a:latin typeface="Times New Roman" panose="02020603050405020304" pitchFamily="18" charset="0"/>
                          <a:ea typeface="Arial Unicode MS"/>
                          <a:cs typeface="Times New Roman" panose="02020603050405020304" pitchFamily="18" charset="0"/>
                        </a:rPr>
                        <a:t>Atvykusių ligonių skaičius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tc>
                  <a:txBody>
                    <a:bodyPr/>
                    <a:lstStyle/>
                    <a:p>
                      <a:pPr algn="ctr">
                        <a:lnSpc>
                          <a:spcPct val="107000"/>
                        </a:lnSpc>
                        <a:spcAft>
                          <a:spcPts val="800"/>
                        </a:spcAft>
                      </a:pPr>
                      <a:r>
                        <a:rPr lang="lt-LT" sz="1600" kern="50">
                          <a:effectLst/>
                          <a:latin typeface="Times New Roman" panose="02020603050405020304" pitchFamily="18" charset="0"/>
                          <a:ea typeface="Arial Unicode MS"/>
                          <a:cs typeface="Times New Roman" panose="02020603050405020304" pitchFamily="18" charset="0"/>
                        </a:rPr>
                        <a:t>578(422+156)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extLst>
                  <a:ext uri="{0D108BD9-81ED-4DB2-BD59-A6C34878D82A}">
                    <a16:rowId xmlns:a16="http://schemas.microsoft.com/office/drawing/2014/main" val="1840045361"/>
                  </a:ext>
                </a:extLst>
              </a:tr>
              <a:tr h="0">
                <a:tc>
                  <a:txBody>
                    <a:bodyPr/>
                    <a:lstStyle/>
                    <a:p>
                      <a:pPr marL="342900" lvl="0" indent="-342900">
                        <a:lnSpc>
                          <a:spcPct val="107000"/>
                        </a:lnSpc>
                        <a:spcAft>
                          <a:spcPts val="800"/>
                        </a:spcAft>
                        <a:buFont typeface="+mj-lt"/>
                        <a:buAutoNum type="arabicPeriod" startAt="2"/>
                        <a:tabLst>
                          <a:tab pos="457200" algn="l"/>
                        </a:tabLst>
                      </a:pPr>
                      <a:r>
                        <a:rPr lang="lt-LT" sz="1600" kern="50">
                          <a:solidFill>
                            <a:srgbClr val="000000"/>
                          </a:solidFill>
                          <a:effectLst/>
                          <a:latin typeface="Times New Roman" panose="02020603050405020304" pitchFamily="18" charset="0"/>
                          <a:ea typeface="Arial Unicode MS"/>
                          <a:cs typeface="Times New Roman" panose="02020603050405020304" pitchFamily="18" charset="0"/>
                        </a:rPr>
                        <a:t> </a:t>
                      </a:r>
                      <a:endParaRPr lang="lt-LT" sz="1600" kern="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solidFill>
                      <a:srgbClr val="D9D9D9"/>
                    </a:solidFill>
                  </a:tcPr>
                </a:tc>
                <a:tc>
                  <a:txBody>
                    <a:bodyPr/>
                    <a:lstStyle/>
                    <a:p>
                      <a:pPr>
                        <a:lnSpc>
                          <a:spcPct val="107000"/>
                        </a:lnSpc>
                        <a:spcAft>
                          <a:spcPts val="800"/>
                        </a:spcAft>
                      </a:pPr>
                      <a:r>
                        <a:rPr lang="lt-LT" sz="1600" kern="50" dirty="0">
                          <a:effectLst/>
                          <a:latin typeface="Times New Roman" panose="02020603050405020304" pitchFamily="18" charset="0"/>
                          <a:ea typeface="Arial Unicode MS"/>
                          <a:cs typeface="Times New Roman" panose="02020603050405020304" pitchFamily="18" charset="0"/>
                        </a:rPr>
                        <a:t>Išrašyta ligonių</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tc>
                  <a:txBody>
                    <a:bodyPr/>
                    <a:lstStyle/>
                    <a:p>
                      <a:pPr algn="ctr">
                        <a:lnSpc>
                          <a:spcPct val="107000"/>
                        </a:lnSpc>
                        <a:spcAft>
                          <a:spcPts val="800"/>
                        </a:spcAft>
                      </a:pPr>
                      <a:r>
                        <a:rPr lang="lt-LT" sz="1600" kern="50" dirty="0">
                          <a:effectLst/>
                          <a:latin typeface="Times New Roman" panose="02020603050405020304" pitchFamily="18" charset="0"/>
                          <a:ea typeface="Arial Unicode MS"/>
                          <a:cs typeface="Times New Roman" panose="02020603050405020304" pitchFamily="18" charset="0"/>
                        </a:rPr>
                        <a:t>570(421+149)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extLst>
                  <a:ext uri="{0D108BD9-81ED-4DB2-BD59-A6C34878D82A}">
                    <a16:rowId xmlns:a16="http://schemas.microsoft.com/office/drawing/2014/main" val="2413911937"/>
                  </a:ext>
                </a:extLst>
              </a:tr>
              <a:tr h="0">
                <a:tc>
                  <a:txBody>
                    <a:bodyPr/>
                    <a:lstStyle/>
                    <a:p>
                      <a:pPr marL="342900" lvl="0" indent="-342900">
                        <a:lnSpc>
                          <a:spcPct val="107000"/>
                        </a:lnSpc>
                        <a:spcAft>
                          <a:spcPts val="800"/>
                        </a:spcAft>
                        <a:buFont typeface="+mj-lt"/>
                        <a:buAutoNum type="arabicPeriod" startAt="3"/>
                        <a:tabLst>
                          <a:tab pos="457200" algn="l"/>
                        </a:tabLst>
                      </a:pPr>
                      <a:r>
                        <a:rPr lang="lt-LT" sz="1600" kern="50">
                          <a:solidFill>
                            <a:srgbClr val="000000"/>
                          </a:solidFill>
                          <a:effectLst/>
                          <a:latin typeface="Times New Roman" panose="02020603050405020304" pitchFamily="18" charset="0"/>
                          <a:ea typeface="Arial Unicode MS"/>
                          <a:cs typeface="Times New Roman" panose="02020603050405020304" pitchFamily="18" charset="0"/>
                        </a:rPr>
                        <a:t> </a:t>
                      </a:r>
                      <a:endParaRPr lang="lt-LT" sz="1600" kern="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solidFill>
                      <a:srgbClr val="D9D9D9"/>
                    </a:solidFill>
                  </a:tcPr>
                </a:tc>
                <a:tc>
                  <a:txBody>
                    <a:bodyPr/>
                    <a:lstStyle/>
                    <a:p>
                      <a:pPr>
                        <a:lnSpc>
                          <a:spcPct val="107000"/>
                        </a:lnSpc>
                        <a:spcAft>
                          <a:spcPts val="800"/>
                        </a:spcAft>
                      </a:pPr>
                      <a:r>
                        <a:rPr lang="lt-LT" sz="1600" kern="50">
                          <a:effectLst/>
                          <a:latin typeface="Times New Roman" panose="02020603050405020304" pitchFamily="18" charset="0"/>
                          <a:ea typeface="Arial Unicode MS"/>
                          <a:cs typeface="Times New Roman" panose="02020603050405020304" pitchFamily="18" charset="0"/>
                        </a:rPr>
                        <a:t>Ilgalaikis gydymas(priėmimo-bendrosios psichiatrijos skyrius)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tc>
                  <a:txBody>
                    <a:bodyPr/>
                    <a:lstStyle/>
                    <a:p>
                      <a:pPr algn="ctr">
                        <a:lnSpc>
                          <a:spcPct val="107000"/>
                        </a:lnSpc>
                        <a:spcAft>
                          <a:spcPts val="800"/>
                        </a:spcAft>
                      </a:pPr>
                      <a:r>
                        <a:rPr lang="lt-LT" sz="1600" kern="50" dirty="0">
                          <a:effectLst/>
                          <a:latin typeface="Times New Roman" panose="02020603050405020304" pitchFamily="18" charset="0"/>
                          <a:ea typeface="Arial Unicode MS"/>
                          <a:cs typeface="Times New Roman" panose="02020603050405020304" pitchFamily="18" charset="0"/>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extLst>
                  <a:ext uri="{0D108BD9-81ED-4DB2-BD59-A6C34878D82A}">
                    <a16:rowId xmlns:a16="http://schemas.microsoft.com/office/drawing/2014/main" val="3611025529"/>
                  </a:ext>
                </a:extLst>
              </a:tr>
              <a:tr h="0">
                <a:tc>
                  <a:txBody>
                    <a:bodyPr/>
                    <a:lstStyle/>
                    <a:p>
                      <a:pPr marL="342900" lvl="0" indent="-342900">
                        <a:lnSpc>
                          <a:spcPct val="107000"/>
                        </a:lnSpc>
                        <a:spcAft>
                          <a:spcPts val="800"/>
                        </a:spcAft>
                        <a:buFont typeface="+mj-lt"/>
                        <a:buAutoNum type="arabicPeriod" startAt="4"/>
                        <a:tabLst>
                          <a:tab pos="457200" algn="l"/>
                        </a:tabLst>
                      </a:pPr>
                      <a:r>
                        <a:rPr lang="lt-LT" sz="1600" kern="50">
                          <a:solidFill>
                            <a:srgbClr val="000000"/>
                          </a:solidFill>
                          <a:effectLst/>
                          <a:latin typeface="Times New Roman" panose="02020603050405020304" pitchFamily="18" charset="0"/>
                          <a:ea typeface="Arial Unicode MS"/>
                          <a:cs typeface="Times New Roman" panose="02020603050405020304" pitchFamily="18" charset="0"/>
                        </a:rPr>
                        <a:t> </a:t>
                      </a:r>
                      <a:endParaRPr lang="lt-LT" sz="1600" kern="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solidFill>
                      <a:srgbClr val="D9D9D9"/>
                    </a:solidFill>
                  </a:tcPr>
                </a:tc>
                <a:tc>
                  <a:txBody>
                    <a:bodyPr/>
                    <a:lstStyle/>
                    <a:p>
                      <a:pPr>
                        <a:lnSpc>
                          <a:spcPct val="107000"/>
                        </a:lnSpc>
                        <a:spcAft>
                          <a:spcPts val="800"/>
                        </a:spcAft>
                      </a:pPr>
                      <a:r>
                        <a:rPr lang="lt-LT" sz="1600" kern="50">
                          <a:effectLst/>
                          <a:latin typeface="Times New Roman" panose="02020603050405020304" pitchFamily="18" charset="0"/>
                          <a:ea typeface="Arial Unicode MS"/>
                          <a:cs typeface="Times New Roman" panose="02020603050405020304" pitchFamily="18" charset="0"/>
                        </a:rPr>
                        <a:t>Mirties atvejai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tc>
                  <a:txBody>
                    <a:bodyPr/>
                    <a:lstStyle/>
                    <a:p>
                      <a:pPr algn="ctr">
                        <a:lnSpc>
                          <a:spcPct val="107000"/>
                        </a:lnSpc>
                        <a:spcAft>
                          <a:spcPts val="800"/>
                        </a:spcAft>
                      </a:pPr>
                      <a:r>
                        <a:rPr lang="lt-LT" sz="1600" kern="50" dirty="0">
                          <a:effectLst/>
                          <a:latin typeface="Times New Roman" panose="02020603050405020304" pitchFamily="18" charset="0"/>
                          <a:ea typeface="Arial Unicode MS"/>
                          <a:cs typeface="Times New Roman" panose="02020603050405020304" pitchFamily="18" charset="0"/>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extLst>
                  <a:ext uri="{0D108BD9-81ED-4DB2-BD59-A6C34878D82A}">
                    <a16:rowId xmlns:a16="http://schemas.microsoft.com/office/drawing/2014/main" val="272633184"/>
                  </a:ext>
                </a:extLst>
              </a:tr>
              <a:tr h="0">
                <a:tc>
                  <a:txBody>
                    <a:bodyPr/>
                    <a:lstStyle/>
                    <a:p>
                      <a:pPr marL="342900" lvl="0" indent="-342900">
                        <a:lnSpc>
                          <a:spcPct val="107000"/>
                        </a:lnSpc>
                        <a:spcAft>
                          <a:spcPts val="800"/>
                        </a:spcAft>
                        <a:buFont typeface="+mj-lt"/>
                        <a:buAutoNum type="arabicPeriod" startAt="5"/>
                        <a:tabLst>
                          <a:tab pos="457200" algn="l"/>
                        </a:tabLst>
                      </a:pPr>
                      <a:r>
                        <a:rPr lang="lt-LT" sz="1600" kern="50">
                          <a:solidFill>
                            <a:srgbClr val="000000"/>
                          </a:solidFill>
                          <a:effectLst/>
                          <a:latin typeface="Times New Roman" panose="02020603050405020304" pitchFamily="18" charset="0"/>
                          <a:ea typeface="Arial Unicode MS"/>
                          <a:cs typeface="Times New Roman" panose="02020603050405020304" pitchFamily="18" charset="0"/>
                        </a:rPr>
                        <a:t> </a:t>
                      </a:r>
                      <a:endParaRPr lang="lt-LT" sz="1600" kern="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solidFill>
                      <a:srgbClr val="D9D9D9"/>
                    </a:solidFill>
                  </a:tcPr>
                </a:tc>
                <a:tc>
                  <a:txBody>
                    <a:bodyPr/>
                    <a:lstStyle/>
                    <a:p>
                      <a:pPr>
                        <a:lnSpc>
                          <a:spcPct val="107000"/>
                        </a:lnSpc>
                        <a:spcAft>
                          <a:spcPts val="800"/>
                        </a:spcAft>
                      </a:pPr>
                      <a:r>
                        <a:rPr lang="lt-LT" sz="1600" kern="50" dirty="0">
                          <a:effectLst/>
                          <a:latin typeface="Times New Roman" panose="02020603050405020304" pitchFamily="18" charset="0"/>
                          <a:ea typeface="Arial Unicode MS"/>
                          <a:cs typeface="Times New Roman" panose="02020603050405020304" pitchFamily="18" charset="0"/>
                        </a:rPr>
                        <a:t>Pakartotinos hospitalizacijos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tc>
                  <a:txBody>
                    <a:bodyPr/>
                    <a:lstStyle/>
                    <a:p>
                      <a:pPr algn="ctr">
                        <a:lnSpc>
                          <a:spcPct val="107000"/>
                        </a:lnSpc>
                        <a:spcAft>
                          <a:spcPts val="800"/>
                        </a:spcAft>
                      </a:pPr>
                      <a:r>
                        <a:rPr lang="lt-LT" sz="1600" kern="50" dirty="0">
                          <a:effectLst/>
                          <a:latin typeface="Times New Roman" panose="02020603050405020304" pitchFamily="18" charset="0"/>
                          <a:ea typeface="Arial Unicode MS"/>
                          <a:cs typeface="Times New Roman" panose="02020603050405020304" pitchFamily="18" charset="0"/>
                        </a:rPr>
                        <a:t>96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extLst>
                  <a:ext uri="{0D108BD9-81ED-4DB2-BD59-A6C34878D82A}">
                    <a16:rowId xmlns:a16="http://schemas.microsoft.com/office/drawing/2014/main" val="1235118692"/>
                  </a:ext>
                </a:extLst>
              </a:tr>
            </a:tbl>
          </a:graphicData>
        </a:graphic>
      </p:graphicFrame>
      <p:sp>
        <p:nvSpPr>
          <p:cNvPr id="2" name="Skaidrės numerio vietos rezervavimo ženklas 1">
            <a:extLst>
              <a:ext uri="{FF2B5EF4-FFF2-40B4-BE49-F238E27FC236}">
                <a16:creationId xmlns:a16="http://schemas.microsoft.com/office/drawing/2014/main" id="{C697BC49-BC60-49C9-8D86-9BE1E143B45A}"/>
              </a:ext>
            </a:extLst>
          </p:cNvPr>
          <p:cNvSpPr>
            <a:spLocks noGrp="1"/>
          </p:cNvSpPr>
          <p:nvPr>
            <p:ph type="sldNum" sz="quarter" idx="12"/>
          </p:nvPr>
        </p:nvSpPr>
        <p:spPr/>
        <p:txBody>
          <a:bodyPr/>
          <a:lstStyle/>
          <a:p>
            <a:fld id="{5ED82A55-6E94-417E-81F2-D5388CFE73D7}" type="slidenum">
              <a:rPr lang="en-US" smtClean="0"/>
              <a:t>45</a:t>
            </a:fld>
            <a:endParaRPr lang="en-US"/>
          </a:p>
        </p:txBody>
      </p:sp>
      <p:graphicFrame>
        <p:nvGraphicFramePr>
          <p:cNvPr id="6" name="Lentelė 5">
            <a:extLst>
              <a:ext uri="{FF2B5EF4-FFF2-40B4-BE49-F238E27FC236}">
                <a16:creationId xmlns:a16="http://schemas.microsoft.com/office/drawing/2014/main" id="{AF960288-F3BF-4BD2-AB65-B5B3FDC36028}"/>
              </a:ext>
            </a:extLst>
          </p:cNvPr>
          <p:cNvGraphicFramePr>
            <a:graphicFrameLocks noGrp="1"/>
          </p:cNvGraphicFramePr>
          <p:nvPr/>
        </p:nvGraphicFramePr>
        <p:xfrm>
          <a:off x="617838" y="3429000"/>
          <a:ext cx="10058401" cy="2860929"/>
        </p:xfrm>
        <a:graphic>
          <a:graphicData uri="http://schemas.openxmlformats.org/drawingml/2006/table">
            <a:tbl>
              <a:tblPr/>
              <a:tblGrid>
                <a:gridCol w="733425">
                  <a:extLst>
                    <a:ext uri="{9D8B030D-6E8A-4147-A177-3AD203B41FA5}">
                      <a16:colId xmlns:a16="http://schemas.microsoft.com/office/drawing/2014/main" val="3946435194"/>
                    </a:ext>
                  </a:extLst>
                </a:gridCol>
                <a:gridCol w="5676810">
                  <a:extLst>
                    <a:ext uri="{9D8B030D-6E8A-4147-A177-3AD203B41FA5}">
                      <a16:colId xmlns:a16="http://schemas.microsoft.com/office/drawing/2014/main" val="703048534"/>
                    </a:ext>
                  </a:extLst>
                </a:gridCol>
                <a:gridCol w="3648166">
                  <a:extLst>
                    <a:ext uri="{9D8B030D-6E8A-4147-A177-3AD203B41FA5}">
                      <a16:colId xmlns:a16="http://schemas.microsoft.com/office/drawing/2014/main" val="2319948542"/>
                    </a:ext>
                  </a:extLst>
                </a:gridCol>
              </a:tblGrid>
              <a:tr h="0">
                <a:tc>
                  <a:txBody>
                    <a:bodyPr/>
                    <a:lstStyle/>
                    <a:p>
                      <a:pPr algn="ctr">
                        <a:lnSpc>
                          <a:spcPct val="107000"/>
                        </a:lnSpc>
                        <a:spcAft>
                          <a:spcPts val="800"/>
                        </a:spcAft>
                      </a:pPr>
                      <a:r>
                        <a:rPr lang="lt-LT" sz="1600" b="1" kern="50" dirty="0">
                          <a:effectLst/>
                          <a:latin typeface="Times New Roman" panose="02020603050405020304" pitchFamily="18" charset="0"/>
                          <a:ea typeface="Arial Unicode MS"/>
                          <a:cs typeface="Times New Roman" panose="02020603050405020304" pitchFamily="18" charset="0"/>
                        </a:rPr>
                        <a:t>Eil. Nr</a:t>
                      </a:r>
                      <a:r>
                        <a:rPr lang="lt-LT" sz="1600" b="1" i="1" kern="50" dirty="0">
                          <a:solidFill>
                            <a:srgbClr val="000000"/>
                          </a:solidFill>
                          <a:effectLst/>
                          <a:latin typeface="Times New Roman" panose="02020603050405020304" pitchFamily="18" charset="0"/>
                          <a:ea typeface="Arial Unicode MS"/>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lnL>
                      <a:noFill/>
                    </a:lnL>
                    <a:lnR>
                      <a:noFill/>
                    </a:lnR>
                    <a:lnT>
                      <a:noFill/>
                    </a:lnT>
                    <a:lnB>
                      <a:noFill/>
                    </a:lnB>
                    <a:solidFill>
                      <a:srgbClr val="D9D9D9"/>
                    </a:solidFill>
                  </a:tcPr>
                </a:tc>
                <a:tc>
                  <a:txBody>
                    <a:bodyPr/>
                    <a:lstStyle/>
                    <a:p>
                      <a:pPr algn="ctr">
                        <a:lnSpc>
                          <a:spcPct val="107000"/>
                        </a:lnSpc>
                        <a:spcAft>
                          <a:spcPts val="800"/>
                        </a:spcAft>
                      </a:pPr>
                      <a:r>
                        <a:rPr lang="lt-LT" sz="1600" b="1" kern="50" dirty="0">
                          <a:solidFill>
                            <a:srgbClr val="000000"/>
                          </a:solidFill>
                          <a:effectLst/>
                          <a:latin typeface="Times New Roman" panose="02020603050405020304" pitchFamily="18" charset="0"/>
                          <a:ea typeface="Arial Unicode MS"/>
                          <a:cs typeface="Times New Roman" panose="02020603050405020304" pitchFamily="18" charset="0"/>
                        </a:rPr>
                        <a:t>GKK sprendimai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solidFill>
                      <a:srgbClr val="D9D9D9"/>
                    </a:solidFill>
                  </a:tcPr>
                </a:tc>
                <a:tc>
                  <a:txBody>
                    <a:bodyPr/>
                    <a:lstStyle/>
                    <a:p>
                      <a:pPr algn="ctr">
                        <a:lnSpc>
                          <a:spcPct val="107000"/>
                        </a:lnSpc>
                        <a:spcAft>
                          <a:spcPts val="800"/>
                        </a:spcAft>
                      </a:pPr>
                      <a:r>
                        <a:rPr lang="lt-LT" sz="1600" b="1" kern="50">
                          <a:solidFill>
                            <a:srgbClr val="000000"/>
                          </a:solidFill>
                          <a:effectLst/>
                          <a:latin typeface="Times New Roman" panose="02020603050405020304" pitchFamily="18" charset="0"/>
                          <a:ea typeface="Arial Unicode MS"/>
                          <a:cs typeface="Times New Roman" panose="02020603050405020304" pitchFamily="18" charset="0"/>
                        </a:rPr>
                        <a:t>Kiekis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solidFill>
                      <a:srgbClr val="D9D9D9"/>
                    </a:solidFill>
                  </a:tcPr>
                </a:tc>
                <a:extLst>
                  <a:ext uri="{0D108BD9-81ED-4DB2-BD59-A6C34878D82A}">
                    <a16:rowId xmlns:a16="http://schemas.microsoft.com/office/drawing/2014/main" val="1684109340"/>
                  </a:ext>
                </a:extLst>
              </a:tr>
              <a:tr h="0">
                <a:tc>
                  <a:txBody>
                    <a:bodyPr/>
                    <a:lstStyle/>
                    <a:p>
                      <a:pPr marL="342900" lvl="0" indent="-342900">
                        <a:lnSpc>
                          <a:spcPct val="107000"/>
                        </a:lnSpc>
                        <a:spcAft>
                          <a:spcPts val="800"/>
                        </a:spcAft>
                        <a:buFont typeface="+mj-lt"/>
                        <a:buAutoNum type="arabicPeriod"/>
                        <a:tabLst>
                          <a:tab pos="457200" algn="l"/>
                        </a:tabLst>
                      </a:pPr>
                      <a:r>
                        <a:rPr lang="lt-LT" sz="1600" kern="50">
                          <a:solidFill>
                            <a:srgbClr val="000000"/>
                          </a:solidFill>
                          <a:effectLst/>
                          <a:latin typeface="Times New Roman" panose="02020603050405020304" pitchFamily="18" charset="0"/>
                          <a:ea typeface="Arial Unicode MS"/>
                          <a:cs typeface="Times New Roman" panose="02020603050405020304" pitchFamily="18" charset="0"/>
                        </a:rPr>
                        <a:t> </a:t>
                      </a:r>
                      <a:endParaRPr lang="lt-LT" sz="1600" kern="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lnL>
                      <a:noFill/>
                    </a:lnL>
                    <a:lnR>
                      <a:noFill/>
                    </a:lnR>
                    <a:lnT>
                      <a:noFill/>
                    </a:lnT>
                    <a:lnB>
                      <a:noFill/>
                    </a:lnB>
                    <a:solidFill>
                      <a:srgbClr val="D9D9D9"/>
                    </a:solidFill>
                  </a:tcPr>
                </a:tc>
                <a:tc>
                  <a:txBody>
                    <a:bodyPr/>
                    <a:lstStyle/>
                    <a:p>
                      <a:pPr>
                        <a:lnSpc>
                          <a:spcPct val="107000"/>
                        </a:lnSpc>
                        <a:spcAft>
                          <a:spcPts val="800"/>
                        </a:spcAft>
                      </a:pPr>
                      <a:r>
                        <a:rPr lang="lt-LT" sz="1600" kern="50" dirty="0">
                          <a:effectLst/>
                          <a:latin typeface="Times New Roman" panose="02020603050405020304" pitchFamily="18" charset="0"/>
                          <a:ea typeface="Arial Unicode MS"/>
                          <a:cs typeface="Times New Roman" panose="02020603050405020304" pitchFamily="18" charset="0"/>
                        </a:rPr>
                        <a:t>Nukreipta į NDNT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tc>
                  <a:txBody>
                    <a:bodyPr/>
                    <a:lstStyle/>
                    <a:p>
                      <a:pPr algn="ctr">
                        <a:lnSpc>
                          <a:spcPct val="107000"/>
                        </a:lnSpc>
                        <a:spcAft>
                          <a:spcPts val="800"/>
                        </a:spcAft>
                      </a:pPr>
                      <a:r>
                        <a:rPr lang="lt-LT" sz="1600" kern="50" dirty="0">
                          <a:effectLst/>
                          <a:latin typeface="Times New Roman" panose="02020603050405020304" pitchFamily="18" charset="0"/>
                          <a:ea typeface="Arial Unicode MS"/>
                          <a:cs typeface="Times New Roman" panose="02020603050405020304" pitchFamily="18" charset="0"/>
                        </a:rPr>
                        <a:t>96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extLst>
                  <a:ext uri="{0D108BD9-81ED-4DB2-BD59-A6C34878D82A}">
                    <a16:rowId xmlns:a16="http://schemas.microsoft.com/office/drawing/2014/main" val="1944738505"/>
                  </a:ext>
                </a:extLst>
              </a:tr>
              <a:tr h="0">
                <a:tc>
                  <a:txBody>
                    <a:bodyPr/>
                    <a:lstStyle/>
                    <a:p>
                      <a:pPr marL="342900" lvl="0" indent="-342900">
                        <a:lnSpc>
                          <a:spcPct val="107000"/>
                        </a:lnSpc>
                        <a:spcAft>
                          <a:spcPts val="800"/>
                        </a:spcAft>
                        <a:buFont typeface="+mj-lt"/>
                        <a:buAutoNum type="arabicPeriod" startAt="2"/>
                        <a:tabLst>
                          <a:tab pos="457200" algn="l"/>
                        </a:tabLst>
                      </a:pPr>
                      <a:r>
                        <a:rPr lang="lt-LT" sz="1600" kern="50">
                          <a:solidFill>
                            <a:srgbClr val="000000"/>
                          </a:solidFill>
                          <a:effectLst/>
                          <a:latin typeface="Times New Roman" panose="02020603050405020304" pitchFamily="18" charset="0"/>
                          <a:ea typeface="Arial Unicode MS"/>
                          <a:cs typeface="Times New Roman" panose="02020603050405020304" pitchFamily="18" charset="0"/>
                        </a:rPr>
                        <a:t> </a:t>
                      </a:r>
                      <a:endParaRPr lang="lt-LT" sz="1600" kern="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lnL>
                      <a:noFill/>
                    </a:lnL>
                    <a:lnR>
                      <a:noFill/>
                    </a:lnR>
                    <a:lnT>
                      <a:noFill/>
                    </a:lnT>
                    <a:lnB>
                      <a:noFill/>
                    </a:lnB>
                    <a:solidFill>
                      <a:srgbClr val="D9D9D9"/>
                    </a:solidFill>
                  </a:tcPr>
                </a:tc>
                <a:tc>
                  <a:txBody>
                    <a:bodyPr/>
                    <a:lstStyle/>
                    <a:p>
                      <a:pPr>
                        <a:lnSpc>
                          <a:spcPct val="107000"/>
                        </a:lnSpc>
                        <a:spcAft>
                          <a:spcPts val="800"/>
                        </a:spcAft>
                      </a:pPr>
                      <a:r>
                        <a:rPr lang="lt-LT" sz="1600" kern="50">
                          <a:effectLst/>
                          <a:latin typeface="Times New Roman" panose="02020603050405020304" pitchFamily="18" charset="0"/>
                          <a:ea typeface="Arial Unicode MS"/>
                          <a:cs typeface="Times New Roman" panose="02020603050405020304" pitchFamily="18" charset="0"/>
                        </a:rPr>
                        <a:t>F27 dėl tinkamumo gyventi globos namuose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tc>
                  <a:txBody>
                    <a:bodyPr/>
                    <a:lstStyle/>
                    <a:p>
                      <a:pPr algn="ctr">
                        <a:lnSpc>
                          <a:spcPct val="107000"/>
                        </a:lnSpc>
                        <a:spcAft>
                          <a:spcPts val="800"/>
                        </a:spcAft>
                      </a:pPr>
                      <a:r>
                        <a:rPr lang="lt-LT" sz="1600" kern="50" dirty="0">
                          <a:effectLst/>
                          <a:latin typeface="Times New Roman" panose="02020603050405020304" pitchFamily="18" charset="0"/>
                          <a:ea typeface="Arial Unicode MS"/>
                          <a:cs typeface="Times New Roman" panose="02020603050405020304" pitchFamily="18" charset="0"/>
                        </a:rPr>
                        <a:t>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extLst>
                  <a:ext uri="{0D108BD9-81ED-4DB2-BD59-A6C34878D82A}">
                    <a16:rowId xmlns:a16="http://schemas.microsoft.com/office/drawing/2014/main" val="1987806496"/>
                  </a:ext>
                </a:extLst>
              </a:tr>
              <a:tr h="0">
                <a:tc>
                  <a:txBody>
                    <a:bodyPr/>
                    <a:lstStyle/>
                    <a:p>
                      <a:pPr marL="342900" lvl="0" indent="-342900">
                        <a:lnSpc>
                          <a:spcPct val="107000"/>
                        </a:lnSpc>
                        <a:spcAft>
                          <a:spcPts val="800"/>
                        </a:spcAft>
                        <a:buFont typeface="+mj-lt"/>
                        <a:buAutoNum type="arabicPeriod" startAt="3"/>
                        <a:tabLst>
                          <a:tab pos="457200" algn="l"/>
                        </a:tabLst>
                      </a:pPr>
                      <a:r>
                        <a:rPr lang="lt-LT" sz="1600" kern="50" dirty="0">
                          <a:solidFill>
                            <a:srgbClr val="000000"/>
                          </a:solidFill>
                          <a:effectLst/>
                          <a:latin typeface="Times New Roman" panose="02020603050405020304" pitchFamily="18" charset="0"/>
                          <a:ea typeface="Arial Unicode MS"/>
                          <a:cs typeface="Times New Roman" panose="02020603050405020304" pitchFamily="18" charset="0"/>
                        </a:rPr>
                        <a:t> </a:t>
                      </a:r>
                      <a:endParaRPr lang="lt-LT" sz="1600" kern="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lnL>
                      <a:noFill/>
                    </a:lnL>
                    <a:lnR>
                      <a:noFill/>
                    </a:lnR>
                    <a:lnT>
                      <a:noFill/>
                    </a:lnT>
                    <a:lnB>
                      <a:noFill/>
                    </a:lnB>
                    <a:solidFill>
                      <a:srgbClr val="D9D9D9"/>
                    </a:solidFill>
                  </a:tcPr>
                </a:tc>
                <a:tc>
                  <a:txBody>
                    <a:bodyPr/>
                    <a:lstStyle/>
                    <a:p>
                      <a:pPr>
                        <a:lnSpc>
                          <a:spcPct val="107000"/>
                        </a:lnSpc>
                        <a:spcAft>
                          <a:spcPts val="800"/>
                        </a:spcAft>
                      </a:pPr>
                      <a:r>
                        <a:rPr lang="lt-LT" sz="1600" kern="50">
                          <a:effectLst/>
                          <a:latin typeface="Times New Roman" panose="02020603050405020304" pitchFamily="18" charset="0"/>
                          <a:ea typeface="Arial Unicode MS"/>
                          <a:cs typeface="Times New Roman" panose="02020603050405020304" pitchFamily="18" charset="0"/>
                        </a:rPr>
                        <a:t>Tęsiamas gydymas stacionare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tc>
                  <a:txBody>
                    <a:bodyPr/>
                    <a:lstStyle/>
                    <a:p>
                      <a:pPr algn="ctr">
                        <a:lnSpc>
                          <a:spcPct val="107000"/>
                        </a:lnSpc>
                        <a:spcAft>
                          <a:spcPts val="800"/>
                        </a:spcAft>
                      </a:pPr>
                      <a:r>
                        <a:rPr lang="lt-LT" sz="1600" kern="50" dirty="0">
                          <a:effectLst/>
                          <a:latin typeface="Times New Roman" panose="02020603050405020304" pitchFamily="18" charset="0"/>
                          <a:ea typeface="Arial Unicode MS"/>
                          <a:cs typeface="Times New Roman" panose="02020603050405020304" pitchFamily="18" charset="0"/>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extLst>
                  <a:ext uri="{0D108BD9-81ED-4DB2-BD59-A6C34878D82A}">
                    <a16:rowId xmlns:a16="http://schemas.microsoft.com/office/drawing/2014/main" val="1375329475"/>
                  </a:ext>
                </a:extLst>
              </a:tr>
              <a:tr h="0">
                <a:tc>
                  <a:txBody>
                    <a:bodyPr/>
                    <a:lstStyle/>
                    <a:p>
                      <a:pPr marL="342900" lvl="0" indent="-342900">
                        <a:lnSpc>
                          <a:spcPct val="107000"/>
                        </a:lnSpc>
                        <a:spcAft>
                          <a:spcPts val="800"/>
                        </a:spcAft>
                        <a:buFont typeface="+mj-lt"/>
                        <a:buAutoNum type="arabicPeriod" startAt="4"/>
                        <a:tabLst>
                          <a:tab pos="457200" algn="l"/>
                        </a:tabLst>
                      </a:pPr>
                      <a:r>
                        <a:rPr lang="lt-LT" sz="1600" kern="50">
                          <a:solidFill>
                            <a:srgbClr val="000000"/>
                          </a:solidFill>
                          <a:effectLst/>
                          <a:latin typeface="Times New Roman" panose="02020603050405020304" pitchFamily="18" charset="0"/>
                          <a:ea typeface="Arial Unicode MS"/>
                          <a:cs typeface="Times New Roman" panose="02020603050405020304" pitchFamily="18" charset="0"/>
                        </a:rPr>
                        <a:t> </a:t>
                      </a:r>
                      <a:endParaRPr lang="lt-LT" sz="1600" kern="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lnL>
                      <a:noFill/>
                    </a:lnL>
                    <a:lnR>
                      <a:noFill/>
                    </a:lnR>
                    <a:lnT>
                      <a:noFill/>
                    </a:lnT>
                    <a:lnB>
                      <a:noFill/>
                    </a:lnB>
                    <a:solidFill>
                      <a:srgbClr val="D9D9D9"/>
                    </a:solidFill>
                  </a:tcPr>
                </a:tc>
                <a:tc>
                  <a:txBody>
                    <a:bodyPr/>
                    <a:lstStyle/>
                    <a:p>
                      <a:pPr>
                        <a:lnSpc>
                          <a:spcPct val="107000"/>
                        </a:lnSpc>
                        <a:spcAft>
                          <a:spcPts val="800"/>
                        </a:spcAft>
                      </a:pPr>
                      <a:r>
                        <a:rPr lang="lt-LT" sz="1600" kern="50">
                          <a:effectLst/>
                          <a:latin typeface="Times New Roman" panose="02020603050405020304" pitchFamily="18" charset="0"/>
                          <a:ea typeface="Arial Unicode MS"/>
                          <a:cs typeface="Times New Roman" panose="02020603050405020304" pitchFamily="18" charset="0"/>
                        </a:rPr>
                        <a:t>Priverstinė hospitalizacija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tc>
                  <a:txBody>
                    <a:bodyPr/>
                    <a:lstStyle/>
                    <a:p>
                      <a:pPr algn="ctr">
                        <a:lnSpc>
                          <a:spcPct val="107000"/>
                        </a:lnSpc>
                        <a:spcAft>
                          <a:spcPts val="800"/>
                        </a:spcAft>
                      </a:pPr>
                      <a:r>
                        <a:rPr lang="lt-LT" sz="1600" kern="50" dirty="0">
                          <a:effectLst/>
                          <a:latin typeface="Times New Roman" panose="02020603050405020304" pitchFamily="18" charset="0"/>
                          <a:ea typeface="Arial Unicode MS"/>
                          <a:cs typeface="Times New Roman" panose="02020603050405020304" pitchFamily="18" charset="0"/>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extLst>
                  <a:ext uri="{0D108BD9-81ED-4DB2-BD59-A6C34878D82A}">
                    <a16:rowId xmlns:a16="http://schemas.microsoft.com/office/drawing/2014/main" val="4215933644"/>
                  </a:ext>
                </a:extLst>
              </a:tr>
              <a:tr h="0">
                <a:tc>
                  <a:txBody>
                    <a:bodyPr/>
                    <a:lstStyle/>
                    <a:p>
                      <a:pPr marL="342900" lvl="0" indent="-342900">
                        <a:lnSpc>
                          <a:spcPct val="107000"/>
                        </a:lnSpc>
                        <a:spcAft>
                          <a:spcPts val="800"/>
                        </a:spcAft>
                        <a:buFont typeface="+mj-lt"/>
                        <a:buAutoNum type="arabicPeriod" startAt="5"/>
                        <a:tabLst>
                          <a:tab pos="457200" algn="l"/>
                        </a:tabLst>
                      </a:pPr>
                      <a:r>
                        <a:rPr lang="lt-LT" sz="1600" kern="50">
                          <a:solidFill>
                            <a:srgbClr val="000000"/>
                          </a:solidFill>
                          <a:effectLst/>
                          <a:latin typeface="Times New Roman" panose="02020603050405020304" pitchFamily="18" charset="0"/>
                          <a:ea typeface="Arial Unicode MS"/>
                          <a:cs typeface="Times New Roman" panose="02020603050405020304" pitchFamily="18" charset="0"/>
                        </a:rPr>
                        <a:t> </a:t>
                      </a:r>
                      <a:endParaRPr lang="lt-LT" sz="1600" kern="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lnL>
                      <a:noFill/>
                    </a:lnL>
                    <a:lnR>
                      <a:noFill/>
                    </a:lnR>
                    <a:lnT>
                      <a:noFill/>
                    </a:lnT>
                    <a:lnB>
                      <a:noFill/>
                    </a:lnB>
                    <a:solidFill>
                      <a:srgbClr val="D9D9D9"/>
                    </a:solidFill>
                  </a:tcPr>
                </a:tc>
                <a:tc>
                  <a:txBody>
                    <a:bodyPr/>
                    <a:lstStyle/>
                    <a:p>
                      <a:pPr>
                        <a:lnSpc>
                          <a:spcPct val="107000"/>
                        </a:lnSpc>
                        <a:spcAft>
                          <a:spcPts val="800"/>
                        </a:spcAft>
                      </a:pPr>
                      <a:r>
                        <a:rPr lang="lt-LT" sz="1600" kern="50">
                          <a:effectLst/>
                          <a:latin typeface="Times New Roman" panose="02020603050405020304" pitchFamily="18" charset="0"/>
                          <a:ea typeface="Arial Unicode MS"/>
                          <a:cs typeface="Times New Roman" panose="02020603050405020304" pitchFamily="18" charset="0"/>
                        </a:rPr>
                        <a:t>Socialinių paslaugų poreikiui nustatyti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tc>
                  <a:txBody>
                    <a:bodyPr/>
                    <a:lstStyle/>
                    <a:p>
                      <a:pPr algn="ctr">
                        <a:lnSpc>
                          <a:spcPct val="107000"/>
                        </a:lnSpc>
                        <a:spcAft>
                          <a:spcPts val="800"/>
                        </a:spcAft>
                      </a:pPr>
                      <a:r>
                        <a:rPr lang="lt-LT" sz="1600" kern="50" dirty="0">
                          <a:effectLst/>
                          <a:latin typeface="Times New Roman" panose="02020603050405020304" pitchFamily="18" charset="0"/>
                          <a:ea typeface="Arial Unicode MS"/>
                          <a:cs typeface="Times New Roman" panose="02020603050405020304" pitchFamily="18" charset="0"/>
                        </a:rPr>
                        <a:t>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extLst>
                  <a:ext uri="{0D108BD9-81ED-4DB2-BD59-A6C34878D82A}">
                    <a16:rowId xmlns:a16="http://schemas.microsoft.com/office/drawing/2014/main" val="2188848623"/>
                  </a:ext>
                </a:extLst>
              </a:tr>
              <a:tr h="0">
                <a:tc>
                  <a:txBody>
                    <a:bodyPr/>
                    <a:lstStyle/>
                    <a:p>
                      <a:pPr marL="342900" lvl="0" indent="-342900">
                        <a:lnSpc>
                          <a:spcPct val="107000"/>
                        </a:lnSpc>
                        <a:spcAft>
                          <a:spcPts val="800"/>
                        </a:spcAft>
                        <a:buFont typeface="+mj-lt"/>
                        <a:buAutoNum type="arabicPeriod" startAt="6"/>
                        <a:tabLst>
                          <a:tab pos="457200" algn="l"/>
                        </a:tabLst>
                      </a:pPr>
                      <a:r>
                        <a:rPr lang="lt-LT" sz="1600" kern="50">
                          <a:solidFill>
                            <a:srgbClr val="000000"/>
                          </a:solidFill>
                          <a:effectLst/>
                          <a:latin typeface="Times New Roman" panose="02020603050405020304" pitchFamily="18" charset="0"/>
                          <a:ea typeface="Arial Unicode MS"/>
                          <a:cs typeface="Times New Roman" panose="02020603050405020304" pitchFamily="18" charset="0"/>
                        </a:rPr>
                        <a:t> </a:t>
                      </a:r>
                      <a:endParaRPr lang="lt-LT" sz="1600" kern="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lnL>
                      <a:noFill/>
                    </a:lnL>
                    <a:lnR>
                      <a:noFill/>
                    </a:lnR>
                    <a:lnT>
                      <a:noFill/>
                    </a:lnT>
                    <a:lnB>
                      <a:noFill/>
                    </a:lnB>
                    <a:solidFill>
                      <a:srgbClr val="D9D9D9"/>
                    </a:solidFill>
                  </a:tcPr>
                </a:tc>
                <a:tc>
                  <a:txBody>
                    <a:bodyPr/>
                    <a:lstStyle/>
                    <a:p>
                      <a:pPr>
                        <a:lnSpc>
                          <a:spcPct val="107000"/>
                        </a:lnSpc>
                        <a:spcAft>
                          <a:spcPts val="800"/>
                        </a:spcAft>
                      </a:pPr>
                      <a:r>
                        <a:rPr lang="lt-LT" sz="1600" kern="50">
                          <a:effectLst/>
                          <a:latin typeface="Times New Roman" panose="02020603050405020304" pitchFamily="18" charset="0"/>
                          <a:ea typeface="Arial Unicode MS"/>
                          <a:cs typeface="Times New Roman" panose="02020603050405020304" pitchFamily="18" charset="0"/>
                        </a:rPr>
                        <a:t>Atleidimas nuo brandos egzaminų</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tc>
                  <a:txBody>
                    <a:bodyPr/>
                    <a:lstStyle/>
                    <a:p>
                      <a:pPr algn="ctr">
                        <a:lnSpc>
                          <a:spcPct val="107000"/>
                        </a:lnSpc>
                        <a:spcAft>
                          <a:spcPts val="800"/>
                        </a:spcAft>
                      </a:pPr>
                      <a:r>
                        <a:rPr lang="lt-LT" sz="1600" kern="50" dirty="0">
                          <a:effectLst/>
                          <a:latin typeface="Times New Roman" panose="02020603050405020304" pitchFamily="18" charset="0"/>
                          <a:ea typeface="Arial Unicode MS"/>
                          <a:cs typeface="Times New Roman" panose="02020603050405020304" pitchFamily="18" charset="0"/>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extLst>
                  <a:ext uri="{0D108BD9-81ED-4DB2-BD59-A6C34878D82A}">
                    <a16:rowId xmlns:a16="http://schemas.microsoft.com/office/drawing/2014/main" val="3029077957"/>
                  </a:ext>
                </a:extLst>
              </a:tr>
              <a:tr h="0">
                <a:tc>
                  <a:txBody>
                    <a:bodyPr/>
                    <a:lstStyle/>
                    <a:p>
                      <a:pPr marL="342900" lvl="0" indent="-342900">
                        <a:lnSpc>
                          <a:spcPct val="107000"/>
                        </a:lnSpc>
                        <a:spcAft>
                          <a:spcPts val="800"/>
                        </a:spcAft>
                        <a:buFont typeface="+mj-lt"/>
                        <a:buAutoNum type="arabicPeriod" startAt="7"/>
                        <a:tabLst>
                          <a:tab pos="457200" algn="l"/>
                        </a:tabLst>
                      </a:pPr>
                      <a:r>
                        <a:rPr lang="lt-LT" sz="1600" kern="50">
                          <a:solidFill>
                            <a:srgbClr val="000000"/>
                          </a:solidFill>
                          <a:effectLst/>
                          <a:latin typeface="Times New Roman" panose="02020603050405020304" pitchFamily="18" charset="0"/>
                          <a:ea typeface="Arial Unicode MS"/>
                          <a:cs typeface="Times New Roman" panose="02020603050405020304" pitchFamily="18" charset="0"/>
                        </a:rPr>
                        <a:t> </a:t>
                      </a:r>
                      <a:endParaRPr lang="lt-LT" sz="1600" kern="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lnL>
                      <a:noFill/>
                    </a:lnL>
                    <a:lnR>
                      <a:noFill/>
                    </a:lnR>
                    <a:lnT>
                      <a:noFill/>
                    </a:lnT>
                    <a:lnB>
                      <a:noFill/>
                    </a:lnB>
                    <a:solidFill>
                      <a:srgbClr val="D9D9D9"/>
                    </a:solidFill>
                  </a:tcPr>
                </a:tc>
                <a:tc>
                  <a:txBody>
                    <a:bodyPr/>
                    <a:lstStyle/>
                    <a:p>
                      <a:pPr>
                        <a:lnSpc>
                          <a:spcPct val="107000"/>
                        </a:lnSpc>
                        <a:spcAft>
                          <a:spcPts val="800"/>
                        </a:spcAft>
                      </a:pPr>
                      <a:r>
                        <a:rPr lang="lt-LT" sz="1600" kern="50">
                          <a:effectLst/>
                          <a:latin typeface="Times New Roman" panose="02020603050405020304" pitchFamily="18" charset="0"/>
                          <a:ea typeface="Arial Unicode MS"/>
                          <a:cs typeface="Times New Roman" panose="02020603050405020304" pitchFamily="18" charset="0"/>
                        </a:rPr>
                        <a:t>GPK veikla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tc>
                  <a:txBody>
                    <a:bodyPr/>
                    <a:lstStyle/>
                    <a:p>
                      <a:pPr algn="ctr">
                        <a:lnSpc>
                          <a:spcPct val="107000"/>
                        </a:lnSpc>
                        <a:spcAft>
                          <a:spcPts val="800"/>
                        </a:spcAft>
                      </a:pPr>
                      <a:r>
                        <a:rPr lang="lt-LT" sz="1600" kern="50" dirty="0">
                          <a:effectLst/>
                          <a:latin typeface="Times New Roman" panose="02020603050405020304" pitchFamily="18" charset="0"/>
                          <a:ea typeface="Arial Unicode MS"/>
                          <a:cs typeface="Times New Roman" panose="02020603050405020304" pitchFamily="18" charset="0"/>
                        </a:rPr>
                        <a:t>647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extLst>
                  <a:ext uri="{0D108BD9-81ED-4DB2-BD59-A6C34878D82A}">
                    <a16:rowId xmlns:a16="http://schemas.microsoft.com/office/drawing/2014/main" val="1363988605"/>
                  </a:ext>
                </a:extLst>
              </a:tr>
              <a:tr h="0">
                <a:tc>
                  <a:txBody>
                    <a:bodyPr/>
                    <a:lstStyle/>
                    <a:p>
                      <a:pPr>
                        <a:lnSpc>
                          <a:spcPct val="107000"/>
                        </a:lnSpc>
                        <a:spcAft>
                          <a:spcPts val="800"/>
                        </a:spcAft>
                      </a:pPr>
                      <a:r>
                        <a:rPr lang="lt-LT" sz="1600" b="1" kern="50">
                          <a:solidFill>
                            <a:srgbClr val="000000"/>
                          </a:solidFill>
                          <a:effectLst/>
                          <a:latin typeface="Times New Roman" panose="02020603050405020304" pitchFamily="18" charset="0"/>
                          <a:ea typeface="Arial Unicode MS"/>
                          <a:cs typeface="Times New Roman" panose="02020603050405020304" pitchFamily="18" charset="0"/>
                        </a:rPr>
                        <a:t>Viso: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lnL>
                      <a:noFill/>
                    </a:lnL>
                    <a:lnR>
                      <a:noFill/>
                    </a:lnR>
                    <a:lnT>
                      <a:noFill/>
                    </a:lnT>
                    <a:lnB>
                      <a:noFill/>
                    </a:lnB>
                    <a:solidFill>
                      <a:srgbClr val="D9D9D9"/>
                    </a:solidFill>
                  </a:tcPr>
                </a:tc>
                <a:tc>
                  <a:txBody>
                    <a:bodyPr/>
                    <a:lstStyle/>
                    <a:p>
                      <a:pPr>
                        <a:lnSpc>
                          <a:spcPct val="107000"/>
                        </a:lnSpc>
                        <a:spcAft>
                          <a:spcPts val="800"/>
                        </a:spcAft>
                      </a:pPr>
                      <a:r>
                        <a:rPr lang="lt-LT" sz="1600" kern="50">
                          <a:effectLst/>
                          <a:latin typeface="Times New Roman" panose="02020603050405020304" pitchFamily="18" charset="0"/>
                          <a:ea typeface="Arial Unicode MS"/>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tcPr>
                </a:tc>
                <a:tc>
                  <a:txBody>
                    <a:bodyPr/>
                    <a:lstStyle/>
                    <a:p>
                      <a:pPr algn="ctr">
                        <a:lnSpc>
                          <a:spcPct val="107000"/>
                        </a:lnSpc>
                        <a:spcAft>
                          <a:spcPts val="800"/>
                        </a:spcAft>
                      </a:pPr>
                      <a:r>
                        <a:rPr lang="lt-LT" sz="1600" b="1" kern="50" dirty="0">
                          <a:solidFill>
                            <a:srgbClr val="000000"/>
                          </a:solidFill>
                          <a:effectLst/>
                          <a:latin typeface="Times New Roman" panose="02020603050405020304" pitchFamily="18" charset="0"/>
                          <a:ea typeface="Arial Unicode MS"/>
                          <a:cs typeface="Times New Roman" panose="02020603050405020304" pitchFamily="18" charset="0"/>
                        </a:rPr>
                        <a:t>798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lnL>
                      <a:noFill/>
                    </a:lnL>
                    <a:lnR>
                      <a:noFill/>
                    </a:lnR>
                    <a:lnT>
                      <a:noFill/>
                    </a:lnT>
                    <a:lnB>
                      <a:noFill/>
                    </a:lnB>
                    <a:solidFill>
                      <a:srgbClr val="D9D9D9"/>
                    </a:solidFill>
                  </a:tcPr>
                </a:tc>
                <a:extLst>
                  <a:ext uri="{0D108BD9-81ED-4DB2-BD59-A6C34878D82A}">
                    <a16:rowId xmlns:a16="http://schemas.microsoft.com/office/drawing/2014/main" val="3294853407"/>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A7EA656-C441-4589-9193-C0AAFFB05EE7}"/>
              </a:ext>
            </a:extLst>
          </p:cNvPr>
          <p:cNvSpPr>
            <a:spLocks noGrp="1" noChangeArrowheads="1"/>
          </p:cNvSpPr>
          <p:nvPr>
            <p:ph type="title"/>
          </p:nvPr>
        </p:nvSpPr>
        <p:spPr>
          <a:xfrm>
            <a:off x="547349" y="165958"/>
            <a:ext cx="9202132" cy="777875"/>
          </a:xfrm>
        </p:spPr>
        <p:txBody>
          <a:bodyPr/>
          <a:lstStyle/>
          <a:p>
            <a:r>
              <a:rPr lang="lt-LT" altLang="en-US" sz="2800" b="1" dirty="0">
                <a:solidFill>
                  <a:srgbClr val="CC3300"/>
                </a:solidFill>
                <a:latin typeface="+mn-lt"/>
              </a:rPr>
              <a:t>Sveikatos priežiūros paslaugos II</a:t>
            </a:r>
          </a:p>
        </p:txBody>
      </p:sp>
      <p:pic>
        <p:nvPicPr>
          <p:cNvPr id="6" name="Turinio vietos rezervavimo ženklas 5">
            <a:extLst>
              <a:ext uri="{FF2B5EF4-FFF2-40B4-BE49-F238E27FC236}">
                <a16:creationId xmlns:a16="http://schemas.microsoft.com/office/drawing/2014/main" id="{C31DB35D-3A34-403A-8CBA-F552A5709EAF}"/>
              </a:ext>
            </a:extLst>
          </p:cNvPr>
          <p:cNvPicPr>
            <a:picLocks noGrp="1" noChangeAspect="1"/>
          </p:cNvPicPr>
          <p:nvPr>
            <p:ph idx="1"/>
          </p:nvPr>
        </p:nvPicPr>
        <p:blipFill>
          <a:blip r:embed="rId2"/>
          <a:stretch>
            <a:fillRect/>
          </a:stretch>
        </p:blipFill>
        <p:spPr>
          <a:xfrm>
            <a:off x="1507524" y="1220788"/>
            <a:ext cx="10041925" cy="3013519"/>
          </a:xfrm>
        </p:spPr>
      </p:pic>
      <p:sp>
        <p:nvSpPr>
          <p:cNvPr id="2" name="Skaidrės numerio vietos rezervavimo ženklas 1">
            <a:extLst>
              <a:ext uri="{FF2B5EF4-FFF2-40B4-BE49-F238E27FC236}">
                <a16:creationId xmlns:a16="http://schemas.microsoft.com/office/drawing/2014/main" id="{6683BB5F-32FD-4F01-BC9A-F926280FFC6D}"/>
              </a:ext>
            </a:extLst>
          </p:cNvPr>
          <p:cNvSpPr>
            <a:spLocks noGrp="1"/>
          </p:cNvSpPr>
          <p:nvPr>
            <p:ph type="sldNum" sz="quarter" idx="12"/>
          </p:nvPr>
        </p:nvSpPr>
        <p:spPr/>
        <p:txBody>
          <a:bodyPr/>
          <a:lstStyle/>
          <a:p>
            <a:fld id="{5ED82A55-6E94-417E-81F2-D5388CFE73D7}" type="slidenum">
              <a:rPr lang="en-US" smtClean="0"/>
              <a:t>46</a:t>
            </a:fld>
            <a:endParaRPr lang="en-US"/>
          </a:p>
        </p:txBody>
      </p:sp>
      <p:pic>
        <p:nvPicPr>
          <p:cNvPr id="8" name="Paveikslėlis 7">
            <a:extLst>
              <a:ext uri="{FF2B5EF4-FFF2-40B4-BE49-F238E27FC236}">
                <a16:creationId xmlns:a16="http://schemas.microsoft.com/office/drawing/2014/main" id="{878965DE-D675-4B3C-B9BB-4A2E8FE2F16B}"/>
              </a:ext>
            </a:extLst>
          </p:cNvPr>
          <p:cNvPicPr>
            <a:picLocks noChangeAspect="1"/>
          </p:cNvPicPr>
          <p:nvPr/>
        </p:nvPicPr>
        <p:blipFill>
          <a:blip r:embed="rId3"/>
          <a:stretch>
            <a:fillRect/>
          </a:stretch>
        </p:blipFill>
        <p:spPr>
          <a:xfrm>
            <a:off x="1565189" y="4584333"/>
            <a:ext cx="9984260" cy="160807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4F88CA4-85F0-4B8F-AC4E-F50BC5784A62}"/>
              </a:ext>
            </a:extLst>
          </p:cNvPr>
          <p:cNvSpPr>
            <a:spLocks noGrp="1" noChangeArrowheads="1"/>
          </p:cNvSpPr>
          <p:nvPr>
            <p:ph type="title"/>
          </p:nvPr>
        </p:nvSpPr>
        <p:spPr>
          <a:xfrm>
            <a:off x="499791" y="444502"/>
            <a:ext cx="9590317" cy="336550"/>
          </a:xfrm>
        </p:spPr>
        <p:txBody>
          <a:bodyPr>
            <a:noAutofit/>
          </a:bodyPr>
          <a:lstStyle/>
          <a:p>
            <a:r>
              <a:rPr lang="lt-LT" altLang="en-US" sz="2800" b="1" dirty="0">
                <a:solidFill>
                  <a:srgbClr val="CC3300"/>
                </a:solidFill>
                <a:latin typeface="+mn-lt"/>
              </a:rPr>
              <a:t>Hospitalizacijų skaičius</a:t>
            </a:r>
          </a:p>
        </p:txBody>
      </p:sp>
      <p:sp>
        <p:nvSpPr>
          <p:cNvPr id="2" name="Skaidrės numerio vietos rezervavimo ženklas 1">
            <a:extLst>
              <a:ext uri="{FF2B5EF4-FFF2-40B4-BE49-F238E27FC236}">
                <a16:creationId xmlns:a16="http://schemas.microsoft.com/office/drawing/2014/main" id="{5F442F22-F053-4053-8CDF-F651C998619D}"/>
              </a:ext>
            </a:extLst>
          </p:cNvPr>
          <p:cNvSpPr>
            <a:spLocks noGrp="1"/>
          </p:cNvSpPr>
          <p:nvPr>
            <p:ph type="sldNum" sz="quarter" idx="12"/>
          </p:nvPr>
        </p:nvSpPr>
        <p:spPr/>
        <p:txBody>
          <a:bodyPr/>
          <a:lstStyle/>
          <a:p>
            <a:fld id="{1BD341EA-33EF-4039-BB28-6DE1CBF9FA3D}" type="slidenum">
              <a:rPr lang="lt-LT" altLang="en-US" smtClean="0"/>
              <a:pPr/>
              <a:t>47</a:t>
            </a:fld>
            <a:endParaRPr lang="lt-LT" altLang="en-US"/>
          </a:p>
        </p:txBody>
      </p:sp>
      <p:sp>
        <p:nvSpPr>
          <p:cNvPr id="37977" name="Line 89">
            <a:extLst>
              <a:ext uri="{FF2B5EF4-FFF2-40B4-BE49-F238E27FC236}">
                <a16:creationId xmlns:a16="http://schemas.microsoft.com/office/drawing/2014/main" id="{A166DED5-C545-4758-9881-2487E2684A7E}"/>
              </a:ext>
            </a:extLst>
          </p:cNvPr>
          <p:cNvSpPr>
            <a:spLocks noChangeShapeType="1"/>
          </p:cNvSpPr>
          <p:nvPr/>
        </p:nvSpPr>
        <p:spPr bwMode="auto">
          <a:xfrm>
            <a:off x="9696450" y="65976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 name="Lentelė 6">
            <a:extLst>
              <a:ext uri="{FF2B5EF4-FFF2-40B4-BE49-F238E27FC236}">
                <a16:creationId xmlns:a16="http://schemas.microsoft.com/office/drawing/2014/main" id="{73781AFF-D1E1-452C-B45A-9C9991746345}"/>
              </a:ext>
            </a:extLst>
          </p:cNvPr>
          <p:cNvGraphicFramePr>
            <a:graphicFrameLocks noGrp="1"/>
          </p:cNvGraphicFramePr>
          <p:nvPr/>
        </p:nvGraphicFramePr>
        <p:xfrm>
          <a:off x="626076" y="1598141"/>
          <a:ext cx="10956325" cy="4555526"/>
        </p:xfrm>
        <a:graphic>
          <a:graphicData uri="http://schemas.openxmlformats.org/drawingml/2006/table">
            <a:tbl>
              <a:tblPr/>
              <a:tblGrid>
                <a:gridCol w="2282901">
                  <a:extLst>
                    <a:ext uri="{9D8B030D-6E8A-4147-A177-3AD203B41FA5}">
                      <a16:colId xmlns:a16="http://schemas.microsoft.com/office/drawing/2014/main" val="1179530655"/>
                    </a:ext>
                  </a:extLst>
                </a:gridCol>
                <a:gridCol w="920364">
                  <a:extLst>
                    <a:ext uri="{9D8B030D-6E8A-4147-A177-3AD203B41FA5}">
                      <a16:colId xmlns:a16="http://schemas.microsoft.com/office/drawing/2014/main" val="1057042042"/>
                    </a:ext>
                  </a:extLst>
                </a:gridCol>
                <a:gridCol w="952376">
                  <a:extLst>
                    <a:ext uri="{9D8B030D-6E8A-4147-A177-3AD203B41FA5}">
                      <a16:colId xmlns:a16="http://schemas.microsoft.com/office/drawing/2014/main" val="1445477629"/>
                    </a:ext>
                  </a:extLst>
                </a:gridCol>
                <a:gridCol w="1064420">
                  <a:extLst>
                    <a:ext uri="{9D8B030D-6E8A-4147-A177-3AD203B41FA5}">
                      <a16:colId xmlns:a16="http://schemas.microsoft.com/office/drawing/2014/main" val="777102645"/>
                    </a:ext>
                  </a:extLst>
                </a:gridCol>
                <a:gridCol w="1064420">
                  <a:extLst>
                    <a:ext uri="{9D8B030D-6E8A-4147-A177-3AD203B41FA5}">
                      <a16:colId xmlns:a16="http://schemas.microsoft.com/office/drawing/2014/main" val="1380389210"/>
                    </a:ext>
                  </a:extLst>
                </a:gridCol>
                <a:gridCol w="1611636">
                  <a:extLst>
                    <a:ext uri="{9D8B030D-6E8A-4147-A177-3AD203B41FA5}">
                      <a16:colId xmlns:a16="http://schemas.microsoft.com/office/drawing/2014/main" val="1836032172"/>
                    </a:ext>
                  </a:extLst>
                </a:gridCol>
                <a:gridCol w="1611636">
                  <a:extLst>
                    <a:ext uri="{9D8B030D-6E8A-4147-A177-3AD203B41FA5}">
                      <a16:colId xmlns:a16="http://schemas.microsoft.com/office/drawing/2014/main" val="992220719"/>
                    </a:ext>
                  </a:extLst>
                </a:gridCol>
                <a:gridCol w="1448572">
                  <a:extLst>
                    <a:ext uri="{9D8B030D-6E8A-4147-A177-3AD203B41FA5}">
                      <a16:colId xmlns:a16="http://schemas.microsoft.com/office/drawing/2014/main" val="737923527"/>
                    </a:ext>
                  </a:extLst>
                </a:gridCol>
              </a:tblGrid>
              <a:tr h="468952">
                <a:tc rowSpan="2">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Rodiklis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7">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Laikotarpis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3761338"/>
                  </a:ext>
                </a:extLst>
              </a:tr>
              <a:tr h="602937">
                <a:tc vMerge="1">
                  <a:txBody>
                    <a:bodyPr/>
                    <a:lstStyle/>
                    <a:p>
                      <a:endParaRPr lang="en-US"/>
                    </a:p>
                  </a:txBody>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87152203"/>
                  </a:ext>
                </a:extLst>
              </a:tr>
              <a:tr h="60293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Hospitalizacijų skaičius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872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797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815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791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878799083"/>
                  </a:ext>
                </a:extLst>
              </a:tr>
              <a:tr h="60293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Išrašyta ligonių</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890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796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811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30741990"/>
                  </a:ext>
                </a:extLst>
              </a:tr>
              <a:tr h="60293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Vidutinis ligonių skaičius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369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393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59323788"/>
                  </a:ext>
                </a:extLst>
              </a:tr>
              <a:tr h="468952">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Nukreipta į NDNT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154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93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935051196"/>
                  </a:ext>
                </a:extLst>
              </a:tr>
              <a:tr h="60293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Rehospitalizacijos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222060528"/>
                  </a:ext>
                </a:extLst>
              </a:tr>
              <a:tr h="60293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Mirties atvejai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59738112"/>
                  </a:ext>
                </a:extLst>
              </a:tr>
            </a:tbl>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1DF7922-164F-4F90-BD42-FCBA6F0C2FC0}"/>
              </a:ext>
            </a:extLst>
          </p:cNvPr>
          <p:cNvSpPr>
            <a:spLocks noGrp="1" noChangeArrowheads="1"/>
          </p:cNvSpPr>
          <p:nvPr>
            <p:ph type="title"/>
          </p:nvPr>
        </p:nvSpPr>
        <p:spPr>
          <a:xfrm>
            <a:off x="512869" y="377822"/>
            <a:ext cx="9486622" cy="336550"/>
          </a:xfrm>
        </p:spPr>
        <p:txBody>
          <a:bodyPr>
            <a:noAutofit/>
          </a:bodyPr>
          <a:lstStyle/>
          <a:p>
            <a:r>
              <a:rPr lang="lt-LT" altLang="en-US" sz="2800" b="1" dirty="0">
                <a:solidFill>
                  <a:srgbClr val="CC3300"/>
                </a:solidFill>
                <a:latin typeface="+mn-lt"/>
              </a:rPr>
              <a:t>Ligonių sergamumas pagal </a:t>
            </a:r>
            <a:r>
              <a:rPr lang="lt-LT" altLang="en-US" sz="2800" b="1" dirty="0" err="1">
                <a:solidFill>
                  <a:srgbClr val="CC3300"/>
                </a:solidFill>
                <a:latin typeface="+mn-lt"/>
              </a:rPr>
              <a:t>nozologiją</a:t>
            </a:r>
            <a:endParaRPr lang="lt-LT" altLang="en-US" sz="2800" b="1" dirty="0">
              <a:solidFill>
                <a:srgbClr val="CC3300"/>
              </a:solidFill>
              <a:latin typeface="+mn-lt"/>
            </a:endParaRPr>
          </a:p>
        </p:txBody>
      </p:sp>
      <p:graphicFrame>
        <p:nvGraphicFramePr>
          <p:cNvPr id="6" name="Lentelės vietos rezervavimo ženklas 5">
            <a:extLst>
              <a:ext uri="{FF2B5EF4-FFF2-40B4-BE49-F238E27FC236}">
                <a16:creationId xmlns:a16="http://schemas.microsoft.com/office/drawing/2014/main" id="{839F050A-548E-42AB-BAD3-86200221055F}"/>
              </a:ext>
            </a:extLst>
          </p:cNvPr>
          <p:cNvGraphicFramePr>
            <a:graphicFrameLocks noGrp="1"/>
          </p:cNvGraphicFramePr>
          <p:nvPr>
            <p:ph type="tbl" idx="1"/>
          </p:nvPr>
        </p:nvGraphicFramePr>
        <p:xfrm>
          <a:off x="634315" y="1589903"/>
          <a:ext cx="10948085" cy="4553723"/>
        </p:xfrm>
        <a:graphic>
          <a:graphicData uri="http://schemas.openxmlformats.org/drawingml/2006/table">
            <a:tbl>
              <a:tblPr/>
              <a:tblGrid>
                <a:gridCol w="3056652">
                  <a:extLst>
                    <a:ext uri="{9D8B030D-6E8A-4147-A177-3AD203B41FA5}">
                      <a16:colId xmlns:a16="http://schemas.microsoft.com/office/drawing/2014/main" val="2970906669"/>
                    </a:ext>
                  </a:extLst>
                </a:gridCol>
                <a:gridCol w="948616">
                  <a:extLst>
                    <a:ext uri="{9D8B030D-6E8A-4147-A177-3AD203B41FA5}">
                      <a16:colId xmlns:a16="http://schemas.microsoft.com/office/drawing/2014/main" val="2299502275"/>
                    </a:ext>
                  </a:extLst>
                </a:gridCol>
                <a:gridCol w="1138339">
                  <a:extLst>
                    <a:ext uri="{9D8B030D-6E8A-4147-A177-3AD203B41FA5}">
                      <a16:colId xmlns:a16="http://schemas.microsoft.com/office/drawing/2014/main" val="905215035"/>
                    </a:ext>
                  </a:extLst>
                </a:gridCol>
                <a:gridCol w="1138339">
                  <a:extLst>
                    <a:ext uri="{9D8B030D-6E8A-4147-A177-3AD203B41FA5}">
                      <a16:colId xmlns:a16="http://schemas.microsoft.com/office/drawing/2014/main" val="412014678"/>
                    </a:ext>
                  </a:extLst>
                </a:gridCol>
                <a:gridCol w="1138339">
                  <a:extLst>
                    <a:ext uri="{9D8B030D-6E8A-4147-A177-3AD203B41FA5}">
                      <a16:colId xmlns:a16="http://schemas.microsoft.com/office/drawing/2014/main" val="3348619265"/>
                    </a:ext>
                  </a:extLst>
                </a:gridCol>
                <a:gridCol w="1193149">
                  <a:extLst>
                    <a:ext uri="{9D8B030D-6E8A-4147-A177-3AD203B41FA5}">
                      <a16:colId xmlns:a16="http://schemas.microsoft.com/office/drawing/2014/main" val="1715693853"/>
                    </a:ext>
                  </a:extLst>
                </a:gridCol>
                <a:gridCol w="1193149">
                  <a:extLst>
                    <a:ext uri="{9D8B030D-6E8A-4147-A177-3AD203B41FA5}">
                      <a16:colId xmlns:a16="http://schemas.microsoft.com/office/drawing/2014/main" val="1970092054"/>
                    </a:ext>
                  </a:extLst>
                </a:gridCol>
                <a:gridCol w="1141502">
                  <a:extLst>
                    <a:ext uri="{9D8B030D-6E8A-4147-A177-3AD203B41FA5}">
                      <a16:colId xmlns:a16="http://schemas.microsoft.com/office/drawing/2014/main" val="4136135284"/>
                    </a:ext>
                  </a:extLst>
                </a:gridCol>
              </a:tblGrid>
              <a:tr h="380652">
                <a:tc rowSpan="2">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Susirgimai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gridSpan="7">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Ligonių skaičius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8922225"/>
                  </a:ext>
                </a:extLst>
              </a:tr>
              <a:tr h="380652">
                <a:tc vMerge="1">
                  <a:txBody>
                    <a:bodyPr/>
                    <a:lstStyle/>
                    <a:p>
                      <a:endParaRPr lang="en-US"/>
                    </a:p>
                  </a:txBody>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3620181579"/>
                  </a:ext>
                </a:extLst>
              </a:tr>
              <a:tr h="606223">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Organiniai psichikos sutrikimai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131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149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44554160"/>
                  </a:ext>
                </a:extLst>
              </a:tr>
              <a:tr h="606223">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Šizofrenija, šizotipiniai ir kliedesiniai sutrikimai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292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47329934"/>
                  </a:ext>
                </a:extLst>
              </a:tr>
              <a:tr h="606223">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Nuotaikos (afektiniai) sutrikimai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131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61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0535184"/>
                  </a:ext>
                </a:extLst>
              </a:tr>
              <a:tr h="380652">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Neuroziniai sutrikimai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64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6062942"/>
                  </a:ext>
                </a:extLst>
              </a:tr>
              <a:tr h="606223">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Asmenybės ir elgesio sutrikimai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15503603"/>
                  </a:ext>
                </a:extLst>
              </a:tr>
              <a:tr h="380652">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Protinis atsilikimas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15941518"/>
                  </a:ext>
                </a:extLst>
              </a:tr>
              <a:tr h="606223">
                <a:tc>
                  <a:txBody>
                    <a:bodyPr/>
                    <a:lstStyle/>
                    <a:p>
                      <a:pPr algn="ctr">
                        <a:lnSpc>
                          <a:spcPct val="107000"/>
                        </a:lnSpc>
                        <a:spcAft>
                          <a:spcPts val="800"/>
                        </a:spcAft>
                      </a:pPr>
                      <a:r>
                        <a:rPr lang="lt-LT" sz="1800" b="1">
                          <a:effectLst/>
                          <a:latin typeface="Times New Roman" panose="02020603050405020304" pitchFamily="18" charset="0"/>
                          <a:ea typeface="Calibri" panose="020F0502020204030204" pitchFamily="34" charset="0"/>
                          <a:cs typeface="Times New Roman" panose="02020603050405020304" pitchFamily="18" charset="0"/>
                        </a:rPr>
                        <a:t>Psichoaktyvių medžiagų sukeltos psichozės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96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57381072"/>
                  </a:ext>
                </a:extLst>
              </a:tr>
            </a:tbl>
          </a:graphicData>
        </a:graphic>
      </p:graphicFrame>
      <p:sp>
        <p:nvSpPr>
          <p:cNvPr id="2" name="Skaidrės numerio vietos rezervavimo ženklas 1">
            <a:extLst>
              <a:ext uri="{FF2B5EF4-FFF2-40B4-BE49-F238E27FC236}">
                <a16:creationId xmlns:a16="http://schemas.microsoft.com/office/drawing/2014/main" id="{DA843D72-C315-47EC-9475-7DEDD20F0B81}"/>
              </a:ext>
            </a:extLst>
          </p:cNvPr>
          <p:cNvSpPr>
            <a:spLocks noGrp="1"/>
          </p:cNvSpPr>
          <p:nvPr>
            <p:ph type="sldNum" sz="quarter" idx="12"/>
          </p:nvPr>
        </p:nvSpPr>
        <p:spPr/>
        <p:txBody>
          <a:bodyPr/>
          <a:lstStyle/>
          <a:p>
            <a:fld id="{1BD341EA-33EF-4039-BB28-6DE1CBF9FA3D}" type="slidenum">
              <a:rPr lang="lt-LT" altLang="en-US" smtClean="0"/>
              <a:pPr/>
              <a:t>48</a:t>
            </a:fld>
            <a:endParaRPr lang="lt-LT" alt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6A8A022-A7A6-4EB3-B62C-F8E8B48D6FBD}"/>
              </a:ext>
            </a:extLst>
          </p:cNvPr>
          <p:cNvSpPr>
            <a:spLocks noGrp="1"/>
          </p:cNvSpPr>
          <p:nvPr>
            <p:ph type="title"/>
          </p:nvPr>
        </p:nvSpPr>
        <p:spPr>
          <a:xfrm>
            <a:off x="518983" y="216973"/>
            <a:ext cx="10972800" cy="768350"/>
          </a:xfrm>
        </p:spPr>
        <p:txBody>
          <a:bodyPr>
            <a:normAutofit/>
          </a:bodyPr>
          <a:lstStyle/>
          <a:p>
            <a:r>
              <a:rPr lang="en-US" sz="2800" b="1" dirty="0" err="1">
                <a:solidFill>
                  <a:srgbClr val="FF0000"/>
                </a:solidFill>
                <a:latin typeface="+mn-lt"/>
              </a:rPr>
              <a:t>Gydymas</a:t>
            </a:r>
            <a:r>
              <a:rPr lang="en-US" sz="2800" b="1" dirty="0">
                <a:solidFill>
                  <a:srgbClr val="FF0000"/>
                </a:solidFill>
                <a:latin typeface="+mn-lt"/>
              </a:rPr>
              <a:t> </a:t>
            </a:r>
            <a:r>
              <a:rPr lang="en-US" sz="2800" b="1" dirty="0" err="1">
                <a:solidFill>
                  <a:srgbClr val="FF0000"/>
                </a:solidFill>
                <a:latin typeface="+mn-lt"/>
              </a:rPr>
              <a:t>ir</a:t>
            </a:r>
            <a:r>
              <a:rPr lang="en-US" sz="2800" b="1" dirty="0">
                <a:solidFill>
                  <a:srgbClr val="FF0000"/>
                </a:solidFill>
                <a:latin typeface="+mn-lt"/>
              </a:rPr>
              <a:t> </a:t>
            </a:r>
            <a:r>
              <a:rPr lang="en-US" sz="2800" b="1" dirty="0" err="1">
                <a:solidFill>
                  <a:srgbClr val="FF0000"/>
                </a:solidFill>
                <a:latin typeface="+mn-lt"/>
              </a:rPr>
              <a:t>slauga</a:t>
            </a:r>
            <a:endParaRPr lang="en-US" sz="2800" b="1" dirty="0">
              <a:solidFill>
                <a:srgbClr val="FF0000"/>
              </a:solidFill>
              <a:latin typeface="+mn-lt"/>
            </a:endParaRPr>
          </a:p>
        </p:txBody>
      </p:sp>
      <p:pic>
        <p:nvPicPr>
          <p:cNvPr id="7" name="Paveikslėlis 6">
            <a:extLst>
              <a:ext uri="{FF2B5EF4-FFF2-40B4-BE49-F238E27FC236}">
                <a16:creationId xmlns:a16="http://schemas.microsoft.com/office/drawing/2014/main" id="{91FC57B6-D575-4DFA-8BA0-E2D534CB5233}"/>
              </a:ext>
            </a:extLst>
          </p:cNvPr>
          <p:cNvPicPr>
            <a:picLocks noChangeAspect="1"/>
          </p:cNvPicPr>
          <p:nvPr/>
        </p:nvPicPr>
        <p:blipFill>
          <a:blip r:embed="rId2"/>
          <a:stretch>
            <a:fillRect/>
          </a:stretch>
        </p:blipFill>
        <p:spPr>
          <a:xfrm>
            <a:off x="2413686" y="1728788"/>
            <a:ext cx="8687702" cy="3443288"/>
          </a:xfrm>
          <a:prstGeom prst="rect">
            <a:avLst/>
          </a:prstGeom>
        </p:spPr>
      </p:pic>
    </p:spTree>
    <p:extLst>
      <p:ext uri="{BB962C8B-B14F-4D97-AF65-F5344CB8AC3E}">
        <p14:creationId xmlns:p14="http://schemas.microsoft.com/office/powerpoint/2010/main" val="114890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4440806-0CA9-4A38-AF52-050E745C684E}"/>
              </a:ext>
            </a:extLst>
          </p:cNvPr>
          <p:cNvSpPr>
            <a:spLocks noGrp="1" noChangeArrowheads="1"/>
          </p:cNvSpPr>
          <p:nvPr>
            <p:ph type="title"/>
          </p:nvPr>
        </p:nvSpPr>
        <p:spPr>
          <a:xfrm>
            <a:off x="1981200" y="274638"/>
            <a:ext cx="8229600" cy="952500"/>
          </a:xfrm>
        </p:spPr>
        <p:txBody>
          <a:bodyPr>
            <a:normAutofit fontScale="90000"/>
          </a:bodyPr>
          <a:lstStyle/>
          <a:p>
            <a:br>
              <a:rPr lang="lt-LT" altLang="en-US" sz="2800" b="1" dirty="0">
                <a:solidFill>
                  <a:srgbClr val="CC3300"/>
                </a:solidFill>
              </a:rPr>
            </a:br>
            <a:br>
              <a:rPr lang="lt-LT" altLang="en-US" sz="2800" b="1" dirty="0">
                <a:solidFill>
                  <a:srgbClr val="CC3300"/>
                </a:solidFill>
              </a:rPr>
            </a:br>
            <a:br>
              <a:rPr lang="lt-LT" altLang="en-US" sz="2800" b="1" dirty="0">
                <a:solidFill>
                  <a:srgbClr val="CC3300"/>
                </a:solidFill>
              </a:rPr>
            </a:br>
            <a:br>
              <a:rPr lang="lt-LT" altLang="en-US" sz="2800" b="1" dirty="0">
                <a:solidFill>
                  <a:srgbClr val="CC3300"/>
                </a:solidFill>
              </a:rPr>
            </a:br>
            <a:br>
              <a:rPr lang="lt-LT" altLang="en-US" sz="2800" b="1" dirty="0">
                <a:solidFill>
                  <a:srgbClr val="CC3300"/>
                </a:solidFill>
              </a:rPr>
            </a:br>
            <a:br>
              <a:rPr lang="lt-LT" altLang="en-US" sz="2800" b="1" dirty="0">
                <a:solidFill>
                  <a:srgbClr val="CC3300"/>
                </a:solidFill>
              </a:rPr>
            </a:br>
            <a:r>
              <a:rPr lang="lt-LT" altLang="en-US" sz="3100" b="1" dirty="0">
                <a:solidFill>
                  <a:srgbClr val="CC3300"/>
                </a:solidFill>
                <a:latin typeface="+mn-lt"/>
              </a:rPr>
              <a:t>Reikalavimai gydymui specialaus stebėjimo sąlygomis</a:t>
            </a:r>
          </a:p>
        </p:txBody>
      </p:sp>
      <p:sp>
        <p:nvSpPr>
          <p:cNvPr id="58371" name="Rectangle 3">
            <a:extLst>
              <a:ext uri="{FF2B5EF4-FFF2-40B4-BE49-F238E27FC236}">
                <a16:creationId xmlns:a16="http://schemas.microsoft.com/office/drawing/2014/main" id="{3C7ACCD5-8032-42F8-BCC2-3EA75A7314D6}"/>
              </a:ext>
            </a:extLst>
          </p:cNvPr>
          <p:cNvSpPr>
            <a:spLocks noGrp="1" noChangeArrowheads="1"/>
          </p:cNvSpPr>
          <p:nvPr>
            <p:ph idx="1"/>
          </p:nvPr>
        </p:nvSpPr>
        <p:spPr>
          <a:xfrm>
            <a:off x="1992313" y="2205038"/>
            <a:ext cx="8229600" cy="4525962"/>
          </a:xfrm>
        </p:spPr>
        <p:txBody>
          <a:bodyPr>
            <a:normAutofit fontScale="92500" lnSpcReduction="20000"/>
          </a:bodyPr>
          <a:lstStyle/>
          <a:p>
            <a:pPr marL="361950" indent="-361950">
              <a:lnSpc>
                <a:spcPct val="80000"/>
              </a:lnSpc>
              <a:buFont typeface="Wingdings" panose="05000000000000000000" pitchFamily="2" charset="2"/>
              <a:buAutoNum type="arabicPeriod"/>
            </a:pPr>
            <a:endParaRPr lang="lt-LT" altLang="en-US" sz="1800" b="1" dirty="0">
              <a:solidFill>
                <a:srgbClr val="CC3300"/>
              </a:solidFill>
            </a:endParaRPr>
          </a:p>
          <a:p>
            <a:pPr marL="361950" indent="-361950">
              <a:lnSpc>
                <a:spcPct val="80000"/>
              </a:lnSpc>
              <a:buFont typeface="Wingdings" panose="05000000000000000000" pitchFamily="2" charset="2"/>
              <a:buAutoNum type="arabicPeriod"/>
            </a:pPr>
            <a:r>
              <a:rPr lang="lt-LT" altLang="en-US" sz="1800" b="1" dirty="0">
                <a:solidFill>
                  <a:srgbClr val="CC3300"/>
                </a:solidFill>
              </a:rPr>
              <a:t>Bendrųjų įstaigos funkcijų užtikrinimas.</a:t>
            </a:r>
            <a:endParaRPr lang="lt-LT" altLang="en-US" sz="1800" dirty="0">
              <a:solidFill>
                <a:srgbClr val="CC3300"/>
              </a:solidFill>
            </a:endParaRPr>
          </a:p>
          <a:p>
            <a:pPr marL="361950" indent="-361950">
              <a:lnSpc>
                <a:spcPct val="80000"/>
              </a:lnSpc>
              <a:buFont typeface="Wingdings" panose="05000000000000000000" pitchFamily="2" charset="2"/>
              <a:buAutoNum type="arabicPeriod"/>
            </a:pPr>
            <a:r>
              <a:rPr lang="lt-LT" altLang="en-US" sz="1800" b="1" dirty="0">
                <a:solidFill>
                  <a:srgbClr val="CC3300"/>
                </a:solidFill>
              </a:rPr>
              <a:t>Specialiųjų (šiai įstaigai būdingų) funkcijų užtikrinimas:</a:t>
            </a:r>
            <a:endParaRPr lang="lt-LT" altLang="en-US" sz="1800" dirty="0">
              <a:solidFill>
                <a:srgbClr val="CC3300"/>
              </a:solidFill>
            </a:endParaRPr>
          </a:p>
          <a:p>
            <a:pPr marL="361950" indent="-361950">
              <a:lnSpc>
                <a:spcPct val="80000"/>
              </a:lnSpc>
            </a:pPr>
            <a:r>
              <a:rPr lang="lt-LT" altLang="en-US" sz="1800" dirty="0">
                <a:solidFill>
                  <a:srgbClr val="CC3300"/>
                </a:solidFill>
              </a:rPr>
              <a:t>Visi pacientai teismo pripažinti socialiai pavojingais asmenimis</a:t>
            </a:r>
          </a:p>
          <a:p>
            <a:pPr marL="361950" indent="-361950">
              <a:lnSpc>
                <a:spcPct val="80000"/>
              </a:lnSpc>
            </a:pPr>
            <a:r>
              <a:rPr lang="lt-LT" altLang="en-US" sz="1800" dirty="0">
                <a:solidFill>
                  <a:srgbClr val="CC3300"/>
                </a:solidFill>
              </a:rPr>
              <a:t>Turi būti taikomas ne tik psichikos, bet ir kitų ligų medicininis gydymas</a:t>
            </a:r>
          </a:p>
          <a:p>
            <a:pPr marL="361950" indent="-361950">
              <a:lnSpc>
                <a:spcPct val="80000"/>
              </a:lnSpc>
              <a:buNone/>
            </a:pPr>
            <a:r>
              <a:rPr lang="lt-LT" altLang="en-US" sz="1800" dirty="0">
                <a:solidFill>
                  <a:srgbClr val="CC3300"/>
                </a:solidFill>
              </a:rPr>
              <a:t>		- infekcinės ligos</a:t>
            </a:r>
          </a:p>
          <a:p>
            <a:pPr marL="361950" indent="-361950">
              <a:lnSpc>
                <a:spcPct val="80000"/>
              </a:lnSpc>
              <a:buNone/>
            </a:pPr>
            <a:r>
              <a:rPr lang="lt-LT" altLang="en-US" sz="1800" dirty="0">
                <a:solidFill>
                  <a:srgbClr val="CC3300"/>
                </a:solidFill>
              </a:rPr>
              <a:t>		- tuberkuliozė</a:t>
            </a:r>
          </a:p>
          <a:p>
            <a:pPr marL="361950" indent="-361950">
              <a:lnSpc>
                <a:spcPct val="80000"/>
              </a:lnSpc>
              <a:buNone/>
            </a:pPr>
            <a:r>
              <a:rPr lang="lt-LT" altLang="en-US" sz="1800" dirty="0">
                <a:solidFill>
                  <a:srgbClr val="CC3300"/>
                </a:solidFill>
              </a:rPr>
              <a:t>		- vaikai ir paaugliai</a:t>
            </a:r>
          </a:p>
          <a:p>
            <a:pPr marL="361950" indent="-361950">
              <a:lnSpc>
                <a:spcPct val="80000"/>
              </a:lnSpc>
              <a:buNone/>
            </a:pPr>
            <a:r>
              <a:rPr lang="lt-LT" altLang="en-US" sz="1800" dirty="0">
                <a:solidFill>
                  <a:srgbClr val="CC3300"/>
                </a:solidFill>
              </a:rPr>
              <a:t>		- lėtiniai somatiniai sutrikimai</a:t>
            </a:r>
          </a:p>
          <a:p>
            <a:pPr marL="361950" indent="-361950">
              <a:lnSpc>
                <a:spcPct val="80000"/>
              </a:lnSpc>
            </a:pPr>
            <a:r>
              <a:rPr lang="lt-LT" altLang="en-US" sz="1800" dirty="0">
                <a:solidFill>
                  <a:srgbClr val="CC3300"/>
                </a:solidFill>
              </a:rPr>
              <a:t>Turi būti atliekamas elgesio sutrikimų ir nusikalstamumo rizikos vertinimas</a:t>
            </a:r>
          </a:p>
          <a:p>
            <a:pPr marL="361950" indent="-361950">
              <a:lnSpc>
                <a:spcPct val="80000"/>
              </a:lnSpc>
            </a:pPr>
            <a:r>
              <a:rPr lang="lt-LT" altLang="en-US" sz="1800" dirty="0">
                <a:solidFill>
                  <a:srgbClr val="CC3300"/>
                </a:solidFill>
              </a:rPr>
              <a:t>Medicininių išvadų teikimas teisinėms institucijoms</a:t>
            </a:r>
          </a:p>
          <a:p>
            <a:pPr marL="361950" indent="-361950">
              <a:lnSpc>
                <a:spcPct val="80000"/>
              </a:lnSpc>
            </a:pPr>
            <a:r>
              <a:rPr lang="lt-LT" altLang="en-US" sz="1800" dirty="0">
                <a:solidFill>
                  <a:srgbClr val="CC3300"/>
                </a:solidFill>
              </a:rPr>
              <a:t>Saugumo sąlygų užtikrinimas ligoninės personalui</a:t>
            </a:r>
          </a:p>
          <a:p>
            <a:pPr marL="361950" indent="-361950">
              <a:lnSpc>
                <a:spcPct val="80000"/>
              </a:lnSpc>
            </a:pPr>
            <a:r>
              <a:rPr lang="lt-LT" altLang="en-US" sz="1800" dirty="0">
                <a:solidFill>
                  <a:srgbClr val="CC3300"/>
                </a:solidFill>
              </a:rPr>
              <a:t>Didėja reikalavimai darbuotojų kvalifikacijai</a:t>
            </a:r>
          </a:p>
          <a:p>
            <a:pPr marL="361950" indent="-361950">
              <a:lnSpc>
                <a:spcPct val="80000"/>
              </a:lnSpc>
            </a:pPr>
            <a:r>
              <a:rPr lang="lt-LT" altLang="en-US" sz="1800" dirty="0">
                <a:solidFill>
                  <a:srgbClr val="CC3300"/>
                </a:solidFill>
              </a:rPr>
              <a:t>Reikalingos specialios priemonės, siekiant užtikrinti visapusiškas paslaugas</a:t>
            </a:r>
          </a:p>
          <a:p>
            <a:pPr marL="361950" indent="-361950">
              <a:lnSpc>
                <a:spcPct val="80000"/>
              </a:lnSpc>
            </a:pPr>
            <a:r>
              <a:rPr lang="lt-LT" altLang="en-US" sz="1800" dirty="0">
                <a:solidFill>
                  <a:srgbClr val="CC3300"/>
                </a:solidFill>
              </a:rPr>
              <a:t>Formaliai neapibrėžtas pacientų teisinis statusas</a:t>
            </a:r>
          </a:p>
          <a:p>
            <a:pPr marL="361950" indent="-361950">
              <a:lnSpc>
                <a:spcPct val="80000"/>
              </a:lnSpc>
              <a:buNone/>
            </a:pPr>
            <a:endParaRPr lang="lt-LT" altLang="en-US" sz="1800" dirty="0">
              <a:solidFill>
                <a:srgbClr val="CC3300"/>
              </a:solidFill>
            </a:endParaRPr>
          </a:p>
        </p:txBody>
      </p:sp>
      <p:sp>
        <p:nvSpPr>
          <p:cNvPr id="2" name="Skaidrės numerio vietos rezervavimo ženklas 1">
            <a:extLst>
              <a:ext uri="{FF2B5EF4-FFF2-40B4-BE49-F238E27FC236}">
                <a16:creationId xmlns:a16="http://schemas.microsoft.com/office/drawing/2014/main" id="{20966243-3C88-4EB3-8FAA-971116A04DC6}"/>
              </a:ext>
            </a:extLst>
          </p:cNvPr>
          <p:cNvSpPr>
            <a:spLocks noGrp="1"/>
          </p:cNvSpPr>
          <p:nvPr>
            <p:ph type="sldNum" sz="quarter" idx="12"/>
          </p:nvPr>
        </p:nvSpPr>
        <p:spPr/>
        <p:txBody>
          <a:bodyPr/>
          <a:lstStyle/>
          <a:p>
            <a:fld id="{5ED82A55-6E94-417E-81F2-D5388CFE73D7}" type="slidenum">
              <a:rPr lang="en-US" smtClean="0"/>
              <a:t>5</a:t>
            </a:fld>
            <a:endParaRPr lang="en-US" dirty="0"/>
          </a:p>
        </p:txBody>
      </p:sp>
      <p:pic>
        <p:nvPicPr>
          <p:cNvPr id="58372" name="Picture 4">
            <a:extLst>
              <a:ext uri="{FF2B5EF4-FFF2-40B4-BE49-F238E27FC236}">
                <a16:creationId xmlns:a16="http://schemas.microsoft.com/office/drawing/2014/main" id="{CC18A940-6CF0-4CB8-8194-142807DF7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260350"/>
            <a:ext cx="2933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7323712-10BA-43B6-B14B-D4862FDC52D6}"/>
              </a:ext>
            </a:extLst>
          </p:cNvPr>
          <p:cNvSpPr>
            <a:spLocks noGrp="1" noChangeArrowheads="1"/>
          </p:cNvSpPr>
          <p:nvPr>
            <p:ph type="title"/>
          </p:nvPr>
        </p:nvSpPr>
        <p:spPr>
          <a:xfrm>
            <a:off x="524759" y="141890"/>
            <a:ext cx="9392354" cy="1143000"/>
          </a:xfrm>
        </p:spPr>
        <p:txBody>
          <a:bodyPr/>
          <a:lstStyle/>
          <a:p>
            <a:r>
              <a:rPr lang="lt-LT" altLang="en-US" sz="2800" b="1" dirty="0">
                <a:solidFill>
                  <a:srgbClr val="CC3300"/>
                </a:solidFill>
                <a:latin typeface="+mn-lt"/>
              </a:rPr>
              <a:t>RPL teikiamos paslaugos:</a:t>
            </a:r>
            <a:br>
              <a:rPr lang="lt-LT" altLang="en-US" b="1" dirty="0">
                <a:solidFill>
                  <a:srgbClr val="CC3300"/>
                </a:solidFill>
                <a:latin typeface="+mn-lt"/>
              </a:rPr>
            </a:br>
            <a:r>
              <a:rPr lang="lt-LT" altLang="en-US" sz="2400" dirty="0">
                <a:solidFill>
                  <a:srgbClr val="CC3300"/>
                </a:solidFill>
              </a:rPr>
              <a:t>Psichologinė pagalba</a:t>
            </a:r>
          </a:p>
        </p:txBody>
      </p:sp>
      <p:sp>
        <p:nvSpPr>
          <p:cNvPr id="33795" name="Rectangle 3">
            <a:extLst>
              <a:ext uri="{FF2B5EF4-FFF2-40B4-BE49-F238E27FC236}">
                <a16:creationId xmlns:a16="http://schemas.microsoft.com/office/drawing/2014/main" id="{7CC5B09C-3463-4B7A-8ACD-FD8CC4A5DFCE}"/>
              </a:ext>
            </a:extLst>
          </p:cNvPr>
          <p:cNvSpPr>
            <a:spLocks noGrp="1" noChangeArrowheads="1"/>
          </p:cNvSpPr>
          <p:nvPr>
            <p:ph idx="1"/>
          </p:nvPr>
        </p:nvSpPr>
        <p:spPr>
          <a:xfrm>
            <a:off x="1415925" y="1189726"/>
            <a:ext cx="9143740" cy="5373687"/>
          </a:xfrm>
        </p:spPr>
        <p:txBody>
          <a:bodyPr>
            <a:normAutofit fontScale="92500" lnSpcReduction="20000"/>
          </a:bodyPr>
          <a:lstStyle/>
          <a:p>
            <a:pPr marL="342900" lvl="0" indent="-342900" algn="just">
              <a:lnSpc>
                <a:spcPct val="107000"/>
              </a:lnSpc>
              <a:spcAft>
                <a:spcPts val="800"/>
              </a:spcAft>
              <a:buFont typeface="Times New Roman" panose="02020603050405020304" pitchFamily="18" charset="0"/>
              <a:buChar char="•"/>
              <a:tabLst>
                <a:tab pos="4572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Įvairios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psichodiagnostinės</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priemonės (Objektų klasifikacijos, 4 – 1,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Liušerio</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spalvų kortelės ir protokolai, Piktogramų, Sąvokų palyginimo, 10 žodžių,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Burdono</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Krepelino</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HTP,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Dembo</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Nebaigtų sakinių, MMPI, Hamiltono, BDI, HAD, HAS, HCR – 20  įvertinimo protokolai.  WAIS- III ir WASI intelekto skalės, NEO PI-R asmenybės klausimynas).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Grupinė terapija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Filmų, meno, šviesos ir kvapų terapijos.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Bendravimo grupės.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Relaksacija.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Psichiedukacija</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Individualus konsultavimas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Motyvuojantis interviu (elgesys – pokalbis – pasikeitimas)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Komandiniai aptarimai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Vizitacijos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pPr>
            <a:endParaRPr lang="lt-LT" altLang="en-US" sz="1600" dirty="0"/>
          </a:p>
        </p:txBody>
      </p:sp>
      <p:sp>
        <p:nvSpPr>
          <p:cNvPr id="2" name="Skaidrės numerio vietos rezervavimo ženklas 1">
            <a:extLst>
              <a:ext uri="{FF2B5EF4-FFF2-40B4-BE49-F238E27FC236}">
                <a16:creationId xmlns:a16="http://schemas.microsoft.com/office/drawing/2014/main" id="{142BA017-4097-431E-A496-A2F7EC73BFC1}"/>
              </a:ext>
            </a:extLst>
          </p:cNvPr>
          <p:cNvSpPr>
            <a:spLocks noGrp="1"/>
          </p:cNvSpPr>
          <p:nvPr>
            <p:ph type="sldNum" sz="quarter" idx="12"/>
          </p:nvPr>
        </p:nvSpPr>
        <p:spPr/>
        <p:txBody>
          <a:bodyPr/>
          <a:lstStyle/>
          <a:p>
            <a:fld id="{5ED82A55-6E94-417E-81F2-D5388CFE73D7}"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7B6C674-41AC-42A7-B0B7-FC17A755B2A3}"/>
              </a:ext>
            </a:extLst>
          </p:cNvPr>
          <p:cNvSpPr>
            <a:spLocks noGrp="1"/>
          </p:cNvSpPr>
          <p:nvPr>
            <p:ph type="title"/>
          </p:nvPr>
        </p:nvSpPr>
        <p:spPr>
          <a:xfrm>
            <a:off x="505893" y="90616"/>
            <a:ext cx="10515600" cy="1325563"/>
          </a:xfrm>
        </p:spPr>
        <p:txBody>
          <a:bodyPr>
            <a:normAutofit/>
          </a:bodyPr>
          <a:lstStyle/>
          <a:p>
            <a:r>
              <a:rPr lang="lt-LT" altLang="en-US" sz="2800" b="1" dirty="0">
                <a:solidFill>
                  <a:srgbClr val="CC3300"/>
                </a:solidFill>
                <a:latin typeface="+mn-lt"/>
              </a:rPr>
              <a:t>RPL teikiamos paslaugos:</a:t>
            </a:r>
            <a:br>
              <a:rPr lang="lt-LT" altLang="en-US" sz="2800" dirty="0">
                <a:solidFill>
                  <a:srgbClr val="CC3300"/>
                </a:solidFill>
              </a:rPr>
            </a:br>
            <a:r>
              <a:rPr lang="lt-LT" altLang="en-US" sz="2400" dirty="0">
                <a:solidFill>
                  <a:srgbClr val="CC3300"/>
                </a:solidFill>
              </a:rPr>
              <a:t>Psichologinė pagalba</a:t>
            </a:r>
            <a:endParaRPr lang="en-US" sz="2400" dirty="0"/>
          </a:p>
        </p:txBody>
      </p:sp>
      <p:sp>
        <p:nvSpPr>
          <p:cNvPr id="3" name="Turinio vietos rezervavimo ženklas 2">
            <a:extLst>
              <a:ext uri="{FF2B5EF4-FFF2-40B4-BE49-F238E27FC236}">
                <a16:creationId xmlns:a16="http://schemas.microsoft.com/office/drawing/2014/main" id="{BF3A13C1-8821-4A52-B936-DEDD7962E76F}"/>
              </a:ext>
            </a:extLst>
          </p:cNvPr>
          <p:cNvSpPr>
            <a:spLocks noGrp="1"/>
          </p:cNvSpPr>
          <p:nvPr>
            <p:ph idx="1"/>
          </p:nvPr>
        </p:nvSpPr>
        <p:spPr>
          <a:xfrm>
            <a:off x="1488989" y="1531509"/>
            <a:ext cx="10515600" cy="5167312"/>
          </a:xfrm>
        </p:spPr>
        <p:txBody>
          <a:bodyPr>
            <a:normAutofit fontScale="70000" lnSpcReduction="20000"/>
          </a:bodyPr>
          <a:lstStyle/>
          <a:p>
            <a:pPr marL="342900" lvl="0" indent="-342900">
              <a:lnSpc>
                <a:spcPct val="150000"/>
              </a:lnSpc>
              <a:buFont typeface="Symbol" panose="05050102010706020507" pitchFamily="18" charset="2"/>
              <a:buChar char=""/>
            </a:pPr>
            <a:r>
              <a:rPr lang="lt-LT" sz="2600" dirty="0">
                <a:effectLst/>
                <a:latin typeface="Times New Roman" panose="02020603050405020304" pitchFamily="18" charset="0"/>
                <a:ea typeface="Calibri" panose="020F0502020204030204" pitchFamily="34" charset="0"/>
                <a:cs typeface="Times New Roman" panose="02020603050405020304" pitchFamily="18" charset="0"/>
              </a:rPr>
              <a:t>Psichologinės grupės: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lt-LT" sz="2600" dirty="0">
                <a:effectLst/>
                <a:latin typeface="Times New Roman" panose="02020603050405020304" pitchFamily="18" charset="0"/>
                <a:ea typeface="Calibri" panose="020F0502020204030204" pitchFamily="34" charset="0"/>
                <a:cs typeface="Times New Roman" panose="02020603050405020304" pitchFamily="18" charset="0"/>
              </a:rPr>
              <a:t>relaksacija;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lt-LT" sz="2600" dirty="0">
                <a:effectLst/>
                <a:latin typeface="Times New Roman" panose="02020603050405020304" pitchFamily="18" charset="0"/>
                <a:ea typeface="Calibri" panose="020F0502020204030204" pitchFamily="34" charset="0"/>
                <a:cs typeface="Times New Roman" panose="02020603050405020304" pitchFamily="18" charset="0"/>
              </a:rPr>
              <a:t>filmų terapija;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lt-LT" sz="2600" dirty="0">
                <a:effectLst/>
                <a:latin typeface="Times New Roman" panose="02020603050405020304" pitchFamily="18" charset="0"/>
                <a:ea typeface="Calibri" panose="020F0502020204030204" pitchFamily="34" charset="0"/>
                <a:cs typeface="Times New Roman" panose="02020603050405020304" pitchFamily="18" charset="0"/>
              </a:rPr>
              <a:t>dailės terapija;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lt-LT" sz="2600" dirty="0">
                <a:effectLst/>
                <a:latin typeface="Times New Roman" panose="02020603050405020304" pitchFamily="18" charset="0"/>
                <a:ea typeface="Calibri" panose="020F0502020204030204" pitchFamily="34" charset="0"/>
                <a:cs typeface="Times New Roman" panose="02020603050405020304" pitchFamily="18" charset="0"/>
              </a:rPr>
              <a:t>šviesos terapija;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lt-LT" sz="2600" dirty="0">
                <a:effectLst/>
                <a:latin typeface="Times New Roman" panose="02020603050405020304" pitchFamily="18" charset="0"/>
                <a:ea typeface="Calibri" panose="020F0502020204030204" pitchFamily="34" charset="0"/>
                <a:cs typeface="Times New Roman" panose="02020603050405020304" pitchFamily="18" charset="0"/>
              </a:rPr>
              <a:t>aromaterapija;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Wingdings" panose="05000000000000000000" pitchFamily="2" charset="2"/>
              <a:buChar char=""/>
            </a:pPr>
            <a:r>
              <a:rPr lang="lt-LT" sz="2600" dirty="0">
                <a:effectLst/>
                <a:latin typeface="Times New Roman" panose="02020603050405020304" pitchFamily="18" charset="0"/>
                <a:ea typeface="Calibri" panose="020F0502020204030204" pitchFamily="34" charset="0"/>
                <a:cs typeface="Times New Roman" panose="02020603050405020304" pitchFamily="18" charset="0"/>
              </a:rPr>
              <a:t>grupės terapija;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Times New Roman" panose="02020603050405020304" pitchFamily="18" charset="0"/>
              <a:buChar char="•"/>
              <a:tabLst>
                <a:tab pos="914400" algn="l"/>
              </a:tabLst>
            </a:pPr>
            <a:r>
              <a:rPr lang="lt-LT" sz="2600" dirty="0" err="1">
                <a:effectLst/>
                <a:latin typeface="Times New Roman" panose="02020603050405020304" pitchFamily="18" charset="0"/>
                <a:ea typeface="Calibri" panose="020F0502020204030204" pitchFamily="34" charset="0"/>
                <a:cs typeface="Times New Roman" panose="02020603050405020304" pitchFamily="18" charset="0"/>
              </a:rPr>
              <a:t>biblioterapija</a:t>
            </a:r>
            <a:r>
              <a:rPr lang="lt-LT"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lt-LT" sz="2600" dirty="0">
                <a:effectLst/>
                <a:latin typeface="Times New Roman" panose="02020603050405020304" pitchFamily="18" charset="0"/>
                <a:ea typeface="Calibri" panose="020F0502020204030204" pitchFamily="34" charset="0"/>
                <a:cs typeface="Times New Roman" panose="02020603050405020304" pitchFamily="18" charset="0"/>
              </a:rPr>
              <a:t>Įvairios priemonės taikant psichologinę reabilitaciją (vaizdo ir garso aparatūra, kompiuterinė technika, priemonės meno terapijos užsiėmimams: teptukai, dažai, pieštukai, lapai, </a:t>
            </a:r>
            <a:r>
              <a:rPr lang="lt-LT" sz="2600" dirty="0" err="1">
                <a:effectLst/>
                <a:latin typeface="Times New Roman" panose="02020603050405020304" pitchFamily="18" charset="0"/>
                <a:ea typeface="Calibri" panose="020F0502020204030204" pitchFamily="34" charset="0"/>
                <a:cs typeface="Times New Roman" panose="02020603050405020304" pitchFamily="18" charset="0"/>
              </a:rPr>
              <a:t>modelinas</a:t>
            </a:r>
            <a:r>
              <a:rPr lang="lt-LT" sz="2600" dirty="0">
                <a:effectLst/>
                <a:latin typeface="Times New Roman" panose="02020603050405020304" pitchFamily="18" charset="0"/>
                <a:ea typeface="Calibri" panose="020F0502020204030204" pitchFamily="34" charset="0"/>
                <a:cs typeface="Times New Roman" panose="02020603050405020304" pitchFamily="18" charset="0"/>
              </a:rPr>
              <a:t>, kreidelės ir pan.).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77905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6EAEA9B-43EF-471C-B846-B46BAD05C009}"/>
              </a:ext>
            </a:extLst>
          </p:cNvPr>
          <p:cNvSpPr>
            <a:spLocks noGrp="1"/>
          </p:cNvSpPr>
          <p:nvPr>
            <p:ph type="title"/>
          </p:nvPr>
        </p:nvSpPr>
        <p:spPr>
          <a:xfrm>
            <a:off x="533400" y="16476"/>
            <a:ext cx="10515600" cy="1173706"/>
          </a:xfrm>
        </p:spPr>
        <p:txBody>
          <a:bodyPr>
            <a:normAutofit/>
          </a:bodyPr>
          <a:lstStyle/>
          <a:p>
            <a:r>
              <a:rPr lang="lt-LT" sz="2800" b="1" dirty="0" err="1">
                <a:solidFill>
                  <a:srgbClr val="FF0000"/>
                </a:solidFill>
                <a:latin typeface="+mn-lt"/>
              </a:rPr>
              <a:t>Psichodiagnostiniai</a:t>
            </a:r>
            <a:r>
              <a:rPr lang="lt-LT" sz="2800" b="1" dirty="0">
                <a:solidFill>
                  <a:srgbClr val="FF0000"/>
                </a:solidFill>
                <a:latin typeface="+mn-lt"/>
              </a:rPr>
              <a:t> tyrimai</a:t>
            </a:r>
            <a:endParaRPr lang="en-US" sz="2800" b="1" dirty="0">
              <a:solidFill>
                <a:srgbClr val="FF0000"/>
              </a:solidFill>
              <a:latin typeface="+mn-lt"/>
            </a:endParaRPr>
          </a:p>
        </p:txBody>
      </p:sp>
      <p:sp>
        <p:nvSpPr>
          <p:cNvPr id="3" name="Turinio vietos rezervavimo ženklas 2">
            <a:extLst>
              <a:ext uri="{FF2B5EF4-FFF2-40B4-BE49-F238E27FC236}">
                <a16:creationId xmlns:a16="http://schemas.microsoft.com/office/drawing/2014/main" id="{6915892B-8F3E-46EC-8E73-33E557DEA71D}"/>
              </a:ext>
            </a:extLst>
          </p:cNvPr>
          <p:cNvSpPr>
            <a:spLocks noGrp="1"/>
          </p:cNvSpPr>
          <p:nvPr>
            <p:ph idx="1"/>
          </p:nvPr>
        </p:nvSpPr>
        <p:spPr>
          <a:xfrm>
            <a:off x="1556950" y="941696"/>
            <a:ext cx="9796849" cy="5800298"/>
          </a:xfrm>
        </p:spPr>
        <p:txBody>
          <a:bodyPr>
            <a:normAutofit fontScale="25000" lnSpcReduction="20000"/>
          </a:bodyPr>
          <a:lstStyle/>
          <a:p>
            <a:pPr marL="342900" lvl="0" indent="-342900">
              <a:lnSpc>
                <a:spcPct val="120000"/>
              </a:lnSpc>
              <a:spcBef>
                <a:spcPts val="600"/>
              </a:spcBef>
              <a:spcAft>
                <a:spcPts val="800"/>
              </a:spcAft>
              <a:buFont typeface="Times New Roman" panose="02020603050405020304" pitchFamily="18" charset="0"/>
              <a:buChar char="•"/>
              <a:tabLst>
                <a:tab pos="457200" algn="l"/>
              </a:tabLst>
            </a:pPr>
            <a:r>
              <a:rPr lang="lt-LT" sz="5600" dirty="0" err="1">
                <a:effectLst/>
                <a:latin typeface="Times New Roman" panose="02020603050405020304" pitchFamily="18" charset="0"/>
                <a:ea typeface="Calibri" panose="020F0502020204030204" pitchFamily="34" charset="0"/>
                <a:cs typeface="Times New Roman" panose="02020603050405020304" pitchFamily="18" charset="0"/>
              </a:rPr>
              <a:t>Bender</a:t>
            </a: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5600" dirty="0" err="1">
                <a:effectLst/>
                <a:latin typeface="Times New Roman" panose="02020603050405020304" pitchFamily="18" charset="0"/>
                <a:ea typeface="Calibri" panose="020F0502020204030204" pitchFamily="34" charset="0"/>
                <a:cs typeface="Times New Roman" panose="02020603050405020304" pitchFamily="18" charset="0"/>
              </a:rPr>
              <a:t>gestalt</a:t>
            </a: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 testas</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800"/>
              </a:spcAft>
              <a:buFont typeface="Times New Roman" panose="02020603050405020304" pitchFamily="18" charset="0"/>
              <a:buChar char="•"/>
              <a:tabLst>
                <a:tab pos="457200" algn="l"/>
              </a:tabLst>
            </a:pP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Liuterio spalvų testas</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800"/>
              </a:spcAft>
              <a:buFont typeface="Times New Roman" panose="02020603050405020304" pitchFamily="18" charset="0"/>
              <a:buChar char="•"/>
              <a:tabLst>
                <a:tab pos="457200" algn="l"/>
              </a:tabLst>
            </a:pPr>
            <a:r>
              <a:rPr lang="lt-LT" sz="5600" dirty="0" err="1">
                <a:effectLst/>
                <a:latin typeface="Times New Roman" panose="02020603050405020304" pitchFamily="18" charset="0"/>
                <a:ea typeface="Calibri" panose="020F0502020204030204" pitchFamily="34" charset="0"/>
                <a:cs typeface="Times New Roman" panose="02020603050405020304" pitchFamily="18" charset="0"/>
              </a:rPr>
              <a:t>Rorshach</a:t>
            </a: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 testas</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800"/>
              </a:spcAft>
              <a:buFont typeface="Times New Roman" panose="02020603050405020304" pitchFamily="18" charset="0"/>
              <a:buChar char="•"/>
              <a:tabLst>
                <a:tab pos="457200" algn="l"/>
              </a:tabLst>
            </a:pP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Spilbergo nerimo ir nerimastingumo skalė</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800"/>
              </a:spcAft>
              <a:buFont typeface="Times New Roman" panose="02020603050405020304" pitchFamily="18" charset="0"/>
              <a:buChar char="•"/>
              <a:tabLst>
                <a:tab pos="457200" algn="l"/>
              </a:tabLst>
            </a:pP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4 minus 1 ir objektų klasifikacijos testai</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800"/>
              </a:spcAft>
              <a:buFont typeface="Times New Roman" panose="02020603050405020304" pitchFamily="18" charset="0"/>
              <a:buChar char="•"/>
              <a:tabLst>
                <a:tab pos="457200" algn="l"/>
              </a:tabLst>
            </a:pP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MMPI asmenybės tyrimo testas</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800"/>
              </a:spcAft>
              <a:buFont typeface="Times New Roman" panose="02020603050405020304" pitchFamily="18" charset="0"/>
              <a:buChar char="•"/>
              <a:tabLst>
                <a:tab pos="457200" algn="l"/>
              </a:tabLst>
            </a:pP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„Nebaigtų sakinių“ asmenybės tyrimo testas</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800"/>
              </a:spcAft>
              <a:buFont typeface="Times New Roman" panose="02020603050405020304" pitchFamily="18" charset="0"/>
              <a:buChar char="•"/>
              <a:tabLst>
                <a:tab pos="457200" algn="l"/>
              </a:tabLst>
            </a:pP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Piktogramų testas</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800"/>
              </a:spcAft>
              <a:buFont typeface="Times New Roman" panose="02020603050405020304" pitchFamily="18" charset="0"/>
              <a:buChar char="•"/>
              <a:tabLst>
                <a:tab pos="457200" algn="l"/>
              </a:tabLst>
            </a:pP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Sąvokų palyginimų testas</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800"/>
              </a:spcAft>
              <a:buFont typeface="Times New Roman" panose="02020603050405020304" pitchFamily="18" charset="0"/>
              <a:buChar char="•"/>
              <a:tabLst>
                <a:tab pos="457200" algn="l"/>
              </a:tabLst>
            </a:pP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BDI, </a:t>
            </a:r>
            <a:r>
              <a:rPr lang="lt-LT" sz="5600" dirty="0" err="1">
                <a:effectLst/>
                <a:latin typeface="Times New Roman" panose="02020603050405020304" pitchFamily="18" charset="0"/>
                <a:ea typeface="Calibri" panose="020F0502020204030204" pitchFamily="34" charset="0"/>
                <a:cs typeface="Times New Roman" panose="02020603050405020304" pitchFamily="18" charset="0"/>
              </a:rPr>
              <a:t>Zungo</a:t>
            </a: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 skalės</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800"/>
              </a:spcAft>
              <a:buFont typeface="Times New Roman" panose="02020603050405020304" pitchFamily="18" charset="0"/>
              <a:buChar char="•"/>
              <a:tabLst>
                <a:tab pos="457200" algn="l"/>
              </a:tabLst>
            </a:pPr>
            <a:r>
              <a:rPr lang="lt-LT" sz="5600" dirty="0" err="1">
                <a:effectLst/>
                <a:latin typeface="Times New Roman" panose="02020603050405020304" pitchFamily="18" charset="0"/>
                <a:ea typeface="Calibri" panose="020F0502020204030204" pitchFamily="34" charset="0"/>
                <a:cs typeface="Times New Roman" panose="02020603050405020304" pitchFamily="18" charset="0"/>
              </a:rPr>
              <a:t>Krepelino</a:t>
            </a: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 ir </a:t>
            </a:r>
            <a:r>
              <a:rPr lang="lt-LT" sz="5600" dirty="0" err="1">
                <a:effectLst/>
                <a:latin typeface="Times New Roman" panose="02020603050405020304" pitchFamily="18" charset="0"/>
                <a:ea typeface="Calibri" panose="020F0502020204030204" pitchFamily="34" charset="0"/>
                <a:cs typeface="Times New Roman" panose="02020603050405020304" pitchFamily="18" charset="0"/>
              </a:rPr>
              <a:t>Burdono</a:t>
            </a: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 testai</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800"/>
              </a:spcAft>
              <a:buFont typeface="Times New Roman" panose="02020603050405020304" pitchFamily="18" charset="0"/>
              <a:buChar char="•"/>
              <a:tabLst>
                <a:tab pos="457200" algn="l"/>
              </a:tabLst>
            </a:pP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HCR-20 smurto rizikos vertinimas </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600"/>
              </a:spcBef>
              <a:spcAft>
                <a:spcPts val="800"/>
              </a:spcAft>
              <a:buFont typeface="Times New Roman" panose="02020603050405020304" pitchFamily="18" charset="0"/>
              <a:buChar char="•"/>
              <a:tabLst>
                <a:tab pos="457200" algn="l"/>
              </a:tabLst>
            </a:pP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Įvairios priemonės taikant psichologinę reabilitaciją (vaizdo ir garso aparatūra, kompiuterinė technika, priemonės meno terapijos užsiėmimams: teptukai, dažai, pieštukai, lapai, plastilinas, kreidelės ir pan.).</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600"/>
              </a:spcBef>
              <a:spcAft>
                <a:spcPts val="800"/>
              </a:spcAft>
              <a:buFont typeface="Times New Roman" panose="02020603050405020304" pitchFamily="18" charset="0"/>
              <a:buChar char="•"/>
              <a:tabLst>
                <a:tab pos="457200" algn="l"/>
              </a:tabLst>
            </a:pPr>
            <a:r>
              <a:rPr lang="lt-LT" sz="5600" dirty="0">
                <a:effectLst/>
                <a:latin typeface="Times New Roman" panose="02020603050405020304" pitchFamily="18" charset="0"/>
                <a:ea typeface="Calibri" panose="020F0502020204030204" pitchFamily="34" charset="0"/>
                <a:cs typeface="Times New Roman" panose="02020603050405020304" pitchFamily="18" charset="0"/>
              </a:rPr>
              <a:t>Savižudybės krizės psichosocialinis vertinimas;</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37122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FDD49CE-D37F-467B-BD3F-7DD9142C81C3}"/>
              </a:ext>
            </a:extLst>
          </p:cNvPr>
          <p:cNvSpPr>
            <a:spLocks noGrp="1" noChangeArrowheads="1"/>
          </p:cNvSpPr>
          <p:nvPr>
            <p:ph type="title"/>
          </p:nvPr>
        </p:nvSpPr>
        <p:spPr>
          <a:xfrm>
            <a:off x="531724" y="120049"/>
            <a:ext cx="9288659" cy="839333"/>
          </a:xfrm>
        </p:spPr>
        <p:txBody>
          <a:bodyPr>
            <a:normAutofit/>
          </a:bodyPr>
          <a:lstStyle/>
          <a:p>
            <a:r>
              <a:rPr lang="lt-LT" altLang="en-US" sz="2800" b="1" dirty="0">
                <a:solidFill>
                  <a:srgbClr val="FF0000"/>
                </a:solidFill>
                <a:latin typeface="+mn-lt"/>
              </a:rPr>
              <a:t>2021 m. </a:t>
            </a:r>
            <a:r>
              <a:rPr lang="en-US" altLang="en-US" sz="2800" b="1" dirty="0" err="1">
                <a:solidFill>
                  <a:srgbClr val="FF0000"/>
                </a:solidFill>
                <a:latin typeface="+mn-lt"/>
              </a:rPr>
              <a:t>Suteiktos</a:t>
            </a:r>
            <a:r>
              <a:rPr lang="en-US" altLang="en-US" sz="2800" b="1" dirty="0">
                <a:solidFill>
                  <a:srgbClr val="FF0000"/>
                </a:solidFill>
                <a:latin typeface="+mn-lt"/>
              </a:rPr>
              <a:t> </a:t>
            </a:r>
            <a:r>
              <a:rPr lang="en-US" altLang="en-US" sz="2800" b="1" dirty="0" err="1">
                <a:solidFill>
                  <a:srgbClr val="FF0000"/>
                </a:solidFill>
                <a:latin typeface="+mn-lt"/>
              </a:rPr>
              <a:t>psichologinės</a:t>
            </a:r>
            <a:r>
              <a:rPr lang="en-US" altLang="en-US" sz="2800" b="1" dirty="0">
                <a:solidFill>
                  <a:srgbClr val="FF0000"/>
                </a:solidFill>
                <a:latin typeface="+mn-lt"/>
              </a:rPr>
              <a:t> </a:t>
            </a:r>
            <a:r>
              <a:rPr lang="en-US" altLang="en-US" sz="2800" b="1" dirty="0" err="1">
                <a:solidFill>
                  <a:srgbClr val="FF0000"/>
                </a:solidFill>
                <a:latin typeface="+mn-lt"/>
              </a:rPr>
              <a:t>paslaugos</a:t>
            </a:r>
            <a:r>
              <a:rPr lang="lt-LT" altLang="en-US" sz="2800" dirty="0">
                <a:latin typeface="+mn-lt"/>
              </a:rPr>
              <a:t> </a:t>
            </a:r>
          </a:p>
        </p:txBody>
      </p:sp>
      <p:sp>
        <p:nvSpPr>
          <p:cNvPr id="2" name="Skaidrės numerio vietos rezervavimo ženklas 1">
            <a:extLst>
              <a:ext uri="{FF2B5EF4-FFF2-40B4-BE49-F238E27FC236}">
                <a16:creationId xmlns:a16="http://schemas.microsoft.com/office/drawing/2014/main" id="{ECBB7DE9-ADDF-41E3-9404-CCCB6A14A204}"/>
              </a:ext>
            </a:extLst>
          </p:cNvPr>
          <p:cNvSpPr>
            <a:spLocks noGrp="1"/>
          </p:cNvSpPr>
          <p:nvPr>
            <p:ph type="sldNum" sz="quarter" idx="12"/>
          </p:nvPr>
        </p:nvSpPr>
        <p:spPr/>
        <p:txBody>
          <a:bodyPr/>
          <a:lstStyle/>
          <a:p>
            <a:fld id="{1BD341EA-33EF-4039-BB28-6DE1CBF9FA3D}" type="slidenum">
              <a:rPr lang="lt-LT" altLang="en-US" smtClean="0"/>
              <a:pPr/>
              <a:t>53</a:t>
            </a:fld>
            <a:endParaRPr lang="lt-LT" altLang="en-US"/>
          </a:p>
        </p:txBody>
      </p:sp>
      <p:graphicFrame>
        <p:nvGraphicFramePr>
          <p:cNvPr id="7" name="Lentelė 6">
            <a:extLst>
              <a:ext uri="{FF2B5EF4-FFF2-40B4-BE49-F238E27FC236}">
                <a16:creationId xmlns:a16="http://schemas.microsoft.com/office/drawing/2014/main" id="{22523B17-C462-4781-84C1-50DA39465416}"/>
              </a:ext>
            </a:extLst>
          </p:cNvPr>
          <p:cNvGraphicFramePr>
            <a:graphicFrameLocks noGrp="1"/>
          </p:cNvGraphicFramePr>
          <p:nvPr/>
        </p:nvGraphicFramePr>
        <p:xfrm>
          <a:off x="609600" y="1326292"/>
          <a:ext cx="10972799" cy="5048830"/>
        </p:xfrm>
        <a:graphic>
          <a:graphicData uri="http://schemas.openxmlformats.org/drawingml/2006/table">
            <a:tbl>
              <a:tblPr/>
              <a:tblGrid>
                <a:gridCol w="5396227">
                  <a:extLst>
                    <a:ext uri="{9D8B030D-6E8A-4147-A177-3AD203B41FA5}">
                      <a16:colId xmlns:a16="http://schemas.microsoft.com/office/drawing/2014/main" val="704626041"/>
                    </a:ext>
                  </a:extLst>
                </a:gridCol>
                <a:gridCol w="2838804">
                  <a:extLst>
                    <a:ext uri="{9D8B030D-6E8A-4147-A177-3AD203B41FA5}">
                      <a16:colId xmlns:a16="http://schemas.microsoft.com/office/drawing/2014/main" val="2222125511"/>
                    </a:ext>
                  </a:extLst>
                </a:gridCol>
                <a:gridCol w="2737768">
                  <a:extLst>
                    <a:ext uri="{9D8B030D-6E8A-4147-A177-3AD203B41FA5}">
                      <a16:colId xmlns:a16="http://schemas.microsoft.com/office/drawing/2014/main" val="1331943773"/>
                    </a:ext>
                  </a:extLst>
                </a:gridCol>
              </a:tblGrid>
              <a:tr h="651638">
                <a:tc>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Veikla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Pacientų skaičius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Intervencijų</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skaičius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739005367"/>
                  </a:ext>
                </a:extLst>
              </a:tr>
              <a:tr h="26670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Psichologinis įvertinimas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182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182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023606"/>
                  </a:ext>
                </a:extLst>
              </a:tr>
              <a:tr h="26670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Smurto rizikos įvertinimas (HCR-20 metodika)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338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338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373176"/>
                  </a:ext>
                </a:extLst>
              </a:tr>
              <a:tr h="26670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Individualus konsultavimas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1043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1043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527801"/>
                  </a:ext>
                </a:extLst>
              </a:tr>
              <a:tr h="26670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Vizitacijos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714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72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800709"/>
                  </a:ext>
                </a:extLst>
              </a:tr>
              <a:tr h="26670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Komandiniai aptarimai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871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871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204696"/>
                  </a:ext>
                </a:extLst>
              </a:tr>
              <a:tr h="26670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Relaksacija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954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156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607975"/>
                  </a:ext>
                </a:extLst>
              </a:tr>
              <a:tr h="26670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Filmų terapija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595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93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465412"/>
                  </a:ext>
                </a:extLst>
              </a:tr>
              <a:tr h="26670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Dailės terapija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119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44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717792"/>
                  </a:ext>
                </a:extLst>
              </a:tr>
              <a:tr h="26670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Šviesos terapija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596785"/>
                  </a:ext>
                </a:extLst>
              </a:tr>
              <a:tr h="26670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Grupės terapija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452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108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448037"/>
                  </a:ext>
                </a:extLst>
              </a:tr>
              <a:tr h="26670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Biblioterapija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129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925729"/>
                  </a:ext>
                </a:extLst>
              </a:tr>
              <a:tr h="26670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Bendravimo įgūdžių lavinimas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65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60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4977984"/>
                  </a:ext>
                </a:extLst>
              </a:tr>
              <a:tr h="26670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Motyvuojantis interviu (EPP*)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719589"/>
                  </a:ext>
                </a:extLst>
              </a:tr>
              <a:tr h="26670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Savižudybės krizės psichosocialinis vertinimas**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27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8341"/>
                  </a:ext>
                </a:extLst>
              </a:tr>
              <a:tr h="266706">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Adaptacinių įgūdžių lavinimas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imes New Roman" panose="02020603050405020304" pitchFamily="18" charset="0"/>
                        </a:rPr>
                        <a:t>65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43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979831"/>
                  </a:ext>
                </a:extLst>
              </a:tr>
              <a:tr h="266706">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Iš viso:</a:t>
                      </a: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t-L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5767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t-L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3244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25310468"/>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F3760F2-86DE-47C1-B275-6E938DB39B77}"/>
              </a:ext>
            </a:extLst>
          </p:cNvPr>
          <p:cNvSpPr>
            <a:spLocks noGrp="1" noChangeArrowheads="1"/>
          </p:cNvSpPr>
          <p:nvPr>
            <p:ph type="title"/>
          </p:nvPr>
        </p:nvSpPr>
        <p:spPr>
          <a:xfrm>
            <a:off x="539087" y="191571"/>
            <a:ext cx="10972800" cy="1143000"/>
          </a:xfrm>
        </p:spPr>
        <p:txBody>
          <a:bodyPr/>
          <a:lstStyle/>
          <a:p>
            <a:r>
              <a:rPr lang="lt-LT" altLang="en-US" sz="2800" b="1" dirty="0">
                <a:solidFill>
                  <a:srgbClr val="FF3300"/>
                </a:solidFill>
                <a:latin typeface="+mn-lt"/>
              </a:rPr>
              <a:t>Taikytų psichologinių intervencijų ir pacientų, kuriems taikytos intervencijos, skaičiaus pokytis 2015-2020 metais</a:t>
            </a:r>
          </a:p>
        </p:txBody>
      </p:sp>
      <p:sp>
        <p:nvSpPr>
          <p:cNvPr id="2" name="Skaidrės numerio vietos rezervavimo ženklas 1">
            <a:extLst>
              <a:ext uri="{FF2B5EF4-FFF2-40B4-BE49-F238E27FC236}">
                <a16:creationId xmlns:a16="http://schemas.microsoft.com/office/drawing/2014/main" id="{12BB9E90-BBFC-4AED-9835-6E29208722E7}"/>
              </a:ext>
            </a:extLst>
          </p:cNvPr>
          <p:cNvSpPr>
            <a:spLocks noGrp="1"/>
          </p:cNvSpPr>
          <p:nvPr>
            <p:ph type="sldNum" sz="quarter" idx="12"/>
          </p:nvPr>
        </p:nvSpPr>
        <p:spPr/>
        <p:txBody>
          <a:bodyPr/>
          <a:lstStyle/>
          <a:p>
            <a:fld id="{1BD341EA-33EF-4039-BB28-6DE1CBF9FA3D}" type="slidenum">
              <a:rPr lang="lt-LT" altLang="en-US" smtClean="0"/>
              <a:pPr/>
              <a:t>54</a:t>
            </a:fld>
            <a:endParaRPr lang="lt-LT" altLang="en-US"/>
          </a:p>
        </p:txBody>
      </p:sp>
      <p:sp>
        <p:nvSpPr>
          <p:cNvPr id="69651" name="Rectangle 19">
            <a:extLst>
              <a:ext uri="{FF2B5EF4-FFF2-40B4-BE49-F238E27FC236}">
                <a16:creationId xmlns:a16="http://schemas.microsoft.com/office/drawing/2014/main" id="{1A7DDD99-5AE7-4B02-98BE-9D60E3BAD0FB}"/>
              </a:ext>
            </a:extLst>
          </p:cNvPr>
          <p:cNvSpPr>
            <a:spLocks noChangeArrowheads="1"/>
          </p:cNvSpPr>
          <p:nvPr/>
        </p:nvSpPr>
        <p:spPr bwMode="auto">
          <a:xfrm>
            <a:off x="1524001" y="13345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9652" name="Rectangle 20">
            <a:extLst>
              <a:ext uri="{FF2B5EF4-FFF2-40B4-BE49-F238E27FC236}">
                <a16:creationId xmlns:a16="http://schemas.microsoft.com/office/drawing/2014/main" id="{0297505C-EE0B-4ABB-BEF0-FB176077DBF5}"/>
              </a:ext>
            </a:extLst>
          </p:cNvPr>
          <p:cNvSpPr>
            <a:spLocks noChangeArrowheads="1"/>
          </p:cNvSpPr>
          <p:nvPr/>
        </p:nvSpPr>
        <p:spPr bwMode="auto">
          <a:xfrm>
            <a:off x="1524001" y="51540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 name="Diagrama 7">
            <a:extLst>
              <a:ext uri="{FF2B5EF4-FFF2-40B4-BE49-F238E27FC236}">
                <a16:creationId xmlns:a16="http://schemas.microsoft.com/office/drawing/2014/main" id="{C76FEAD4-8CB5-8245-B16F-99678DE0EC21}"/>
              </a:ext>
            </a:extLst>
          </p:cNvPr>
          <p:cNvGraphicFramePr/>
          <p:nvPr/>
        </p:nvGraphicFramePr>
        <p:xfrm>
          <a:off x="634314" y="1622853"/>
          <a:ext cx="10948085" cy="46223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0EA0B09-19F5-4816-AEF0-CA5A4791144C}"/>
              </a:ext>
            </a:extLst>
          </p:cNvPr>
          <p:cNvSpPr>
            <a:spLocks noGrp="1"/>
          </p:cNvSpPr>
          <p:nvPr>
            <p:ph type="title"/>
          </p:nvPr>
        </p:nvSpPr>
        <p:spPr>
          <a:xfrm>
            <a:off x="541452" y="110653"/>
            <a:ext cx="10515600" cy="1325563"/>
          </a:xfrm>
        </p:spPr>
        <p:txBody>
          <a:bodyPr>
            <a:normAutofit/>
          </a:bodyPr>
          <a:lstStyle/>
          <a:p>
            <a:r>
              <a:rPr lang="lt-LT" sz="2800" b="1" dirty="0">
                <a:solidFill>
                  <a:srgbClr val="FF0000"/>
                </a:solidFill>
                <a:effectLst/>
                <a:latin typeface="+mn-lt"/>
                <a:ea typeface="Times New Roman" panose="02020603050405020304" pitchFamily="18" charset="0"/>
                <a:cs typeface="Times New Roman" panose="02020603050405020304" pitchFamily="18" charset="0"/>
              </a:rPr>
              <a:t>Parengtos </a:t>
            </a:r>
            <a:r>
              <a:rPr lang="lt-LT" sz="2800" b="1" dirty="0" err="1">
                <a:solidFill>
                  <a:srgbClr val="FF0000"/>
                </a:solidFill>
                <a:effectLst/>
                <a:latin typeface="+mn-lt"/>
                <a:ea typeface="Times New Roman" panose="02020603050405020304" pitchFamily="18" charset="0"/>
                <a:cs typeface="Times New Roman" panose="02020603050405020304" pitchFamily="18" charset="0"/>
              </a:rPr>
              <a:t>psichoedukacinės</a:t>
            </a:r>
            <a:r>
              <a:rPr lang="lt-LT" sz="2800" b="1" dirty="0">
                <a:solidFill>
                  <a:srgbClr val="FF0000"/>
                </a:solidFill>
                <a:effectLst/>
                <a:latin typeface="+mn-lt"/>
                <a:ea typeface="Times New Roman" panose="02020603050405020304" pitchFamily="18" charset="0"/>
                <a:cs typeface="Times New Roman" panose="02020603050405020304" pitchFamily="18" charset="0"/>
              </a:rPr>
              <a:t> programos</a:t>
            </a:r>
            <a:br>
              <a:rPr lang="en-US" sz="2800" b="1" dirty="0">
                <a:effectLst/>
                <a:latin typeface="+mn-lt"/>
                <a:ea typeface="Calibri" panose="020F0502020204030204" pitchFamily="34" charset="0"/>
                <a:cs typeface="Times New Roman" panose="02020603050405020304" pitchFamily="18" charset="0"/>
              </a:rPr>
            </a:br>
            <a:endParaRPr lang="en-US" sz="2800" b="1" dirty="0">
              <a:latin typeface="+mn-lt"/>
            </a:endParaRPr>
          </a:p>
        </p:txBody>
      </p:sp>
      <p:sp>
        <p:nvSpPr>
          <p:cNvPr id="4" name="Turinio vietos rezervavimo ženklas 3">
            <a:extLst>
              <a:ext uri="{FF2B5EF4-FFF2-40B4-BE49-F238E27FC236}">
                <a16:creationId xmlns:a16="http://schemas.microsoft.com/office/drawing/2014/main" id="{5C9BE423-B3A5-44BD-8BEC-62A116109D8F}"/>
              </a:ext>
            </a:extLst>
          </p:cNvPr>
          <p:cNvSpPr>
            <a:spLocks noGrp="1"/>
          </p:cNvSpPr>
          <p:nvPr>
            <p:ph idx="1"/>
          </p:nvPr>
        </p:nvSpPr>
        <p:spPr>
          <a:xfrm>
            <a:off x="1458098" y="1064870"/>
            <a:ext cx="9928653" cy="5592762"/>
          </a:xfrm>
        </p:spPr>
        <p:txBody>
          <a:bodyPr>
            <a:normAutofit fontScale="77500" lnSpcReduction="20000"/>
          </a:bodyPr>
          <a:lstStyle/>
          <a:p>
            <a:pPr marL="0" indent="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lt-LT" sz="2300" dirty="0">
                <a:effectLst/>
                <a:latin typeface="Times New Roman" panose="02020603050405020304" pitchFamily="18" charset="0"/>
                <a:ea typeface="Calibri" panose="020F0502020204030204" pitchFamily="34" charset="0"/>
                <a:cs typeface="Times New Roman" panose="02020603050405020304" pitchFamily="18" charset="0"/>
              </a:rPr>
              <a:t>Sąmoningumo praktikavimas (pratimų rinkinys);</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lt-LT" sz="2300" dirty="0">
                <a:effectLst/>
                <a:latin typeface="Times New Roman" panose="02020603050405020304" pitchFamily="18" charset="0"/>
                <a:ea typeface="Calibri" panose="020F0502020204030204" pitchFamily="34" charset="0"/>
                <a:cs typeface="Times New Roman" panose="02020603050405020304" pitchFamily="18" charset="0"/>
              </a:rPr>
              <a:t>Priklausomybių įveika;</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lt-LT" sz="2300" dirty="0">
                <a:effectLst/>
                <a:latin typeface="Times New Roman" panose="02020603050405020304" pitchFamily="18" charset="0"/>
                <a:ea typeface="Calibri" panose="020F0502020204030204" pitchFamily="34" charset="0"/>
                <a:cs typeface="Times New Roman" panose="02020603050405020304" pitchFamily="18" charset="0"/>
              </a:rPr>
              <a:t>Konfliktų valdymas;</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lt-LT" sz="2300" dirty="0">
                <a:effectLst/>
                <a:latin typeface="Times New Roman" panose="02020603050405020304" pitchFamily="18" charset="0"/>
                <a:ea typeface="Calibri" panose="020F0502020204030204" pitchFamily="34" charset="0"/>
                <a:cs typeface="Times New Roman" panose="02020603050405020304" pitchFamily="18" charset="0"/>
              </a:rPr>
              <a:t>Emocijų valdymas;</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lt-LT" sz="2300" dirty="0">
                <a:effectLst/>
                <a:latin typeface="Times New Roman" panose="02020603050405020304" pitchFamily="18" charset="0"/>
                <a:ea typeface="Calibri" panose="020F0502020204030204" pitchFamily="34" charset="0"/>
                <a:cs typeface="Times New Roman" panose="02020603050405020304" pitchFamily="18" charset="0"/>
              </a:rPr>
              <a:t>Asmenybė;</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lt-LT" sz="2300" dirty="0">
                <a:effectLst/>
                <a:latin typeface="Times New Roman" panose="02020603050405020304" pitchFamily="18" charset="0"/>
                <a:ea typeface="Calibri" panose="020F0502020204030204" pitchFamily="34" charset="0"/>
                <a:cs typeface="Times New Roman" panose="02020603050405020304" pitchFamily="18" charset="0"/>
              </a:rPr>
              <a:t>Emocijos;</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lt-LT" sz="2300" dirty="0" err="1">
                <a:effectLst/>
                <a:latin typeface="Times New Roman" panose="02020603050405020304" pitchFamily="18" charset="0"/>
                <a:ea typeface="Calibri" panose="020F0502020204030204" pitchFamily="34" charset="0"/>
                <a:cs typeface="Times New Roman" panose="02020603050405020304" pitchFamily="18" charset="0"/>
              </a:rPr>
              <a:t>Fraktalai</a:t>
            </a:r>
            <a:r>
              <a:rPr lang="lt-LT"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lt-LT" sz="2300" dirty="0">
                <a:effectLst/>
                <a:latin typeface="Times New Roman" panose="02020603050405020304" pitchFamily="18" charset="0"/>
                <a:ea typeface="Calibri" panose="020F0502020204030204" pitchFamily="34" charset="0"/>
                <a:cs typeface="Times New Roman" panose="02020603050405020304" pitchFamily="18" charset="0"/>
              </a:rPr>
              <a:t>Pradėta taikyti žaidimų terapija.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215900">
              <a:lnSpc>
                <a:spcPct val="150000"/>
              </a:lnSpc>
              <a:spcAft>
                <a:spcPts val="1000"/>
              </a:spcAft>
            </a:pPr>
            <a:r>
              <a:rPr lang="lt-LT" sz="2300" dirty="0">
                <a:effectLst/>
                <a:latin typeface="Times New Roman" panose="02020603050405020304" pitchFamily="18" charset="0"/>
                <a:ea typeface="Calibri" panose="020F0502020204030204" pitchFamily="34" charset="0"/>
                <a:cs typeface="Times New Roman" panose="02020603050405020304" pitchFamily="18" charset="0"/>
              </a:rPr>
              <a:t>Žaidimai, sukurti pagal kognityvinės terapijos principus. Jie moko atpažinti ir įvardinti ryšius tarp minčių, emocijų, fizinių pojūčių ir elgesio, stiprina kasdienių problemų sprendimo įgūdžius.</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62329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B2C0BAC-B5DD-46A8-9AF5-A3D497BB3F04}"/>
              </a:ext>
            </a:extLst>
          </p:cNvPr>
          <p:cNvSpPr>
            <a:spLocks noGrp="1" noChangeArrowheads="1"/>
          </p:cNvSpPr>
          <p:nvPr>
            <p:ph type="title"/>
          </p:nvPr>
        </p:nvSpPr>
        <p:spPr>
          <a:xfrm>
            <a:off x="525162" y="128287"/>
            <a:ext cx="10515600" cy="1194387"/>
          </a:xfrm>
        </p:spPr>
        <p:txBody>
          <a:bodyPr/>
          <a:lstStyle/>
          <a:p>
            <a:r>
              <a:rPr lang="lt-LT" altLang="en-US" sz="2800" b="1" dirty="0">
                <a:solidFill>
                  <a:srgbClr val="CC3300"/>
                </a:solidFill>
                <a:latin typeface="+mn-lt"/>
              </a:rPr>
              <a:t>Psichosocialinės reabilitacijos paslaugos</a:t>
            </a:r>
            <a:br>
              <a:rPr lang="lt-LT" altLang="en-US" sz="2800" b="1" dirty="0">
                <a:solidFill>
                  <a:srgbClr val="CC3300"/>
                </a:solidFill>
              </a:rPr>
            </a:br>
            <a:r>
              <a:rPr lang="lt-LT" sz="1800" dirty="0">
                <a:effectLst/>
                <a:latin typeface="+mn-lt"/>
                <a:ea typeface="Calibri" panose="020F0502020204030204" pitchFamily="34" charset="0"/>
              </a:rPr>
              <a:t>2021 metais skyriaus darbuotojai suteikė </a:t>
            </a:r>
            <a:r>
              <a:rPr lang="lt-LT" sz="1800" b="1" dirty="0">
                <a:effectLst/>
                <a:latin typeface="+mn-lt"/>
                <a:ea typeface="Calibri" panose="020F0502020204030204" pitchFamily="34" charset="0"/>
              </a:rPr>
              <a:t>69 238 </a:t>
            </a:r>
            <a:r>
              <a:rPr lang="lt-LT" sz="1800" dirty="0">
                <a:effectLst/>
                <a:latin typeface="+mn-lt"/>
                <a:ea typeface="Calibri" panose="020F0502020204030204" pitchFamily="34" charset="0"/>
              </a:rPr>
              <a:t>paslaugų </a:t>
            </a:r>
            <a:endParaRPr lang="lt-LT" altLang="en-US" sz="2800" b="1" dirty="0">
              <a:solidFill>
                <a:srgbClr val="CC3300"/>
              </a:solidFill>
              <a:latin typeface="+mn-lt"/>
            </a:endParaRPr>
          </a:p>
        </p:txBody>
      </p:sp>
      <p:sp>
        <p:nvSpPr>
          <p:cNvPr id="44035" name="Rectangle 3">
            <a:extLst>
              <a:ext uri="{FF2B5EF4-FFF2-40B4-BE49-F238E27FC236}">
                <a16:creationId xmlns:a16="http://schemas.microsoft.com/office/drawing/2014/main" id="{772B9B16-9F31-4193-9932-EF71A1029DDD}"/>
              </a:ext>
            </a:extLst>
          </p:cNvPr>
          <p:cNvSpPr>
            <a:spLocks noGrp="1" noChangeArrowheads="1"/>
          </p:cNvSpPr>
          <p:nvPr>
            <p:ph idx="1"/>
          </p:nvPr>
        </p:nvSpPr>
        <p:spPr/>
        <p:txBody>
          <a:bodyPr>
            <a:normAutofit/>
          </a:bodyPr>
          <a:lstStyle/>
          <a:p>
            <a:r>
              <a:rPr lang="lt-LT" altLang="en-US" sz="800" dirty="0"/>
              <a:t>.</a:t>
            </a:r>
            <a:endParaRPr lang="en-US" altLang="en-US" sz="800" dirty="0"/>
          </a:p>
        </p:txBody>
      </p:sp>
      <p:sp>
        <p:nvSpPr>
          <p:cNvPr id="2" name="Skaidrės numerio vietos rezervavimo ženklas 1">
            <a:extLst>
              <a:ext uri="{FF2B5EF4-FFF2-40B4-BE49-F238E27FC236}">
                <a16:creationId xmlns:a16="http://schemas.microsoft.com/office/drawing/2014/main" id="{5584C350-D1E2-4CC4-B37E-C84F900C95A2}"/>
              </a:ext>
            </a:extLst>
          </p:cNvPr>
          <p:cNvSpPr>
            <a:spLocks noGrp="1"/>
          </p:cNvSpPr>
          <p:nvPr>
            <p:ph type="sldNum" sz="quarter" idx="12"/>
          </p:nvPr>
        </p:nvSpPr>
        <p:spPr/>
        <p:txBody>
          <a:bodyPr/>
          <a:lstStyle/>
          <a:p>
            <a:fld id="{5ED82A55-6E94-417E-81F2-D5388CFE73D7}" type="slidenum">
              <a:rPr lang="en-US" smtClean="0"/>
              <a:t>56</a:t>
            </a:fld>
            <a:endParaRPr lang="en-US"/>
          </a:p>
        </p:txBody>
      </p:sp>
      <p:sp>
        <p:nvSpPr>
          <p:cNvPr id="44036" name="Rectangle 4">
            <a:extLst>
              <a:ext uri="{FF2B5EF4-FFF2-40B4-BE49-F238E27FC236}">
                <a16:creationId xmlns:a16="http://schemas.microsoft.com/office/drawing/2014/main" id="{174E4B7C-62AA-449D-9202-3F202D2F72D3}"/>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4037" name="Object 5">
            <a:extLst>
              <a:ext uri="{FF2B5EF4-FFF2-40B4-BE49-F238E27FC236}">
                <a16:creationId xmlns:a16="http://schemas.microsoft.com/office/drawing/2014/main" id="{2A218D34-F119-466C-BEF6-D8BFB40D94B6}"/>
              </a:ext>
            </a:extLst>
          </p:cNvPr>
          <p:cNvGraphicFramePr>
            <a:graphicFrameLocks/>
          </p:cNvGraphicFramePr>
          <p:nvPr/>
        </p:nvGraphicFramePr>
        <p:xfrm>
          <a:off x="2076451" y="2438313"/>
          <a:ext cx="8828110" cy="3430223"/>
        </p:xfrm>
        <a:graphic>
          <a:graphicData uri="http://schemas.openxmlformats.org/presentationml/2006/ole">
            <mc:AlternateContent xmlns:mc="http://schemas.openxmlformats.org/markup-compatibility/2006">
              <mc:Choice xmlns:v="urn:schemas-microsoft-com:vml" Requires="v">
                <p:oleObj spid="_x0000_s1026" name="Chart" r:id="rId3" imgW="4915016" imgH="2571673" progId="Excel.Chart.8">
                  <p:embed/>
                </p:oleObj>
              </mc:Choice>
              <mc:Fallback>
                <p:oleObj name="Chart" r:id="rId3" imgW="4915016" imgH="2571673" progId="Excel.Chart.8">
                  <p:embed/>
                  <p:pic>
                    <p:nvPicPr>
                      <p:cNvPr id="44037" name="Object 5">
                        <a:extLst>
                          <a:ext uri="{FF2B5EF4-FFF2-40B4-BE49-F238E27FC236}">
                            <a16:creationId xmlns:a16="http://schemas.microsoft.com/office/drawing/2014/main" id="{2A218D34-F119-466C-BEF6-D8BFB40D94B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451" y="2438313"/>
                        <a:ext cx="8828110" cy="3430223"/>
                      </a:xfrm>
                      <a:prstGeom prst="rect">
                        <a:avLst/>
                      </a:prstGeom>
                      <a:noFill/>
                    </p:spPr>
                  </p:pic>
                </p:oleObj>
              </mc:Fallback>
            </mc:AlternateContent>
          </a:graphicData>
        </a:graphic>
      </p:graphicFrame>
      <p:sp>
        <p:nvSpPr>
          <p:cNvPr id="44038" name="Rectangle 6">
            <a:extLst>
              <a:ext uri="{FF2B5EF4-FFF2-40B4-BE49-F238E27FC236}">
                <a16:creationId xmlns:a16="http://schemas.microsoft.com/office/drawing/2014/main" id="{5243CE9F-5F0A-4F77-ACE4-2C4A7CE46B82}"/>
              </a:ext>
            </a:extLst>
          </p:cNvPr>
          <p:cNvSpPr>
            <a:spLocks noChangeArrowheads="1"/>
          </p:cNvSpPr>
          <p:nvPr/>
        </p:nvSpPr>
        <p:spPr bwMode="auto">
          <a:xfrm>
            <a:off x="1524001" y="2387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4041" name="Rectangle 9">
            <a:extLst>
              <a:ext uri="{FF2B5EF4-FFF2-40B4-BE49-F238E27FC236}">
                <a16:creationId xmlns:a16="http://schemas.microsoft.com/office/drawing/2014/main" id="{52481135-58E8-43A2-8A67-9E2383843D35}"/>
              </a:ext>
            </a:extLst>
          </p:cNvPr>
          <p:cNvSpPr>
            <a:spLocks noChangeArrowheads="1"/>
          </p:cNvSpPr>
          <p:nvPr/>
        </p:nvSpPr>
        <p:spPr bwMode="auto">
          <a:xfrm>
            <a:off x="1409701" y="21965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4042" name="Rectangle 10">
            <a:extLst>
              <a:ext uri="{FF2B5EF4-FFF2-40B4-BE49-F238E27FC236}">
                <a16:creationId xmlns:a16="http://schemas.microsoft.com/office/drawing/2014/main" id="{896E6038-10FA-4C7F-8B9B-DB4025FF9821}"/>
              </a:ext>
            </a:extLst>
          </p:cNvPr>
          <p:cNvSpPr>
            <a:spLocks noChangeArrowheads="1"/>
          </p:cNvSpPr>
          <p:nvPr/>
        </p:nvSpPr>
        <p:spPr bwMode="auto">
          <a:xfrm>
            <a:off x="1638301" y="4292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pic>
        <p:nvPicPr>
          <p:cNvPr id="11" name="Paveikslėlis 10">
            <a:extLst>
              <a:ext uri="{FF2B5EF4-FFF2-40B4-BE49-F238E27FC236}">
                <a16:creationId xmlns:a16="http://schemas.microsoft.com/office/drawing/2014/main" id="{482FE54E-9DDC-49F7-903B-672C6154CA5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4887" y="1635628"/>
            <a:ext cx="10956324" cy="4541336"/>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5ACECA7-F885-4E89-BE60-1CE0268673F0}"/>
              </a:ext>
            </a:extLst>
          </p:cNvPr>
          <p:cNvSpPr>
            <a:spLocks noGrp="1" noChangeArrowheads="1"/>
          </p:cNvSpPr>
          <p:nvPr>
            <p:ph type="title"/>
          </p:nvPr>
        </p:nvSpPr>
        <p:spPr>
          <a:xfrm>
            <a:off x="525162" y="136525"/>
            <a:ext cx="9372600" cy="827087"/>
          </a:xfrm>
        </p:spPr>
        <p:txBody>
          <a:bodyPr/>
          <a:lstStyle/>
          <a:p>
            <a:r>
              <a:rPr lang="lt-LT" altLang="en-US" sz="2800" b="1" dirty="0">
                <a:solidFill>
                  <a:srgbClr val="CC3300"/>
                </a:solidFill>
                <a:latin typeface="+mn-lt"/>
              </a:rPr>
              <a:t>Psichosocialinės reabilitacijos paslaugos</a:t>
            </a:r>
          </a:p>
        </p:txBody>
      </p:sp>
      <p:sp>
        <p:nvSpPr>
          <p:cNvPr id="43011" name="Rectangle 3">
            <a:extLst>
              <a:ext uri="{FF2B5EF4-FFF2-40B4-BE49-F238E27FC236}">
                <a16:creationId xmlns:a16="http://schemas.microsoft.com/office/drawing/2014/main" id="{51923537-C119-403B-8135-7CE4E1DECDD5}"/>
              </a:ext>
            </a:extLst>
          </p:cNvPr>
          <p:cNvSpPr>
            <a:spLocks noGrp="1" noChangeArrowheads="1"/>
          </p:cNvSpPr>
          <p:nvPr>
            <p:ph idx="1"/>
          </p:nvPr>
        </p:nvSpPr>
        <p:spPr>
          <a:xfrm>
            <a:off x="1456038" y="1314450"/>
            <a:ext cx="10515600" cy="4229100"/>
          </a:xfrm>
        </p:spPr>
        <p:txBody>
          <a:bodyPr/>
          <a:lstStyle/>
          <a:p>
            <a:pPr>
              <a:lnSpc>
                <a:spcPct val="80000"/>
              </a:lnSpc>
            </a:pPr>
            <a:endParaRPr lang="lt-LT" altLang="en-US" sz="1200" dirty="0"/>
          </a:p>
          <a:p>
            <a:pPr>
              <a:lnSpc>
                <a:spcPct val="80000"/>
              </a:lnSpc>
            </a:pPr>
            <a:r>
              <a:rPr lang="lt-LT" altLang="en-US" sz="1800" dirty="0"/>
              <a:t>57 </a:t>
            </a:r>
            <a:r>
              <a:rPr lang="lt-LT" altLang="en-US" sz="2000" dirty="0"/>
              <a:t>% individualus darbas su pacientu. Individualus socialinis darbas su pacientais tai: socialinės situacijos vertinimai, individualios konsultacijos teisės, socialinių garantijų, problemų sprendimo bei pagalbos teikimo klausimais. </a:t>
            </a:r>
          </a:p>
          <a:p>
            <a:pPr>
              <a:lnSpc>
                <a:spcPct val="80000"/>
              </a:lnSpc>
            </a:pPr>
            <a:r>
              <a:rPr lang="lt-LT" altLang="en-US" sz="2000" dirty="0"/>
              <a:t>22 % - tarpininkavimas tarp paciento ir įvairių įstaigų (daugiau nei 2015 m.).</a:t>
            </a:r>
          </a:p>
          <a:p>
            <a:pPr>
              <a:lnSpc>
                <a:spcPct val="80000"/>
              </a:lnSpc>
            </a:pPr>
            <a:r>
              <a:rPr lang="lt-LT" altLang="en-US" sz="2000" dirty="0"/>
              <a:t>11 % - vizitacijos.</a:t>
            </a:r>
          </a:p>
          <a:p>
            <a:pPr>
              <a:lnSpc>
                <a:spcPct val="80000"/>
              </a:lnSpc>
            </a:pPr>
            <a:r>
              <a:rPr lang="lt-LT" altLang="en-US" sz="2000" dirty="0"/>
              <a:t>4 % - socialinis darbas su pacientų šeimos nariais, socialinio tinklo stiprinimas.</a:t>
            </a:r>
          </a:p>
          <a:p>
            <a:pPr>
              <a:lnSpc>
                <a:spcPct val="80000"/>
              </a:lnSpc>
            </a:pPr>
            <a:r>
              <a:rPr lang="lt-LT" altLang="en-US" sz="2000" dirty="0"/>
              <a:t>2 % - dokumentų/pinigų priėmimas ar išdavimas.</a:t>
            </a:r>
          </a:p>
          <a:p>
            <a:pPr>
              <a:lnSpc>
                <a:spcPct val="80000"/>
              </a:lnSpc>
            </a:pPr>
            <a:r>
              <a:rPr lang="lt-LT" altLang="en-US" sz="2000" dirty="0"/>
              <a:t>3 % - komandiniai pacientų aptarimai. </a:t>
            </a:r>
          </a:p>
          <a:p>
            <a:pPr>
              <a:lnSpc>
                <a:spcPct val="80000"/>
              </a:lnSpc>
            </a:pPr>
            <a:r>
              <a:rPr lang="lt-LT" altLang="en-US" sz="2000" dirty="0"/>
              <a:t>1 % HCR-20 vertinimai ir kitos bendrosios socialinės paslaugos.</a:t>
            </a:r>
          </a:p>
        </p:txBody>
      </p:sp>
      <p:sp>
        <p:nvSpPr>
          <p:cNvPr id="2" name="Skaidrės numerio vietos rezervavimo ženklas 1">
            <a:extLst>
              <a:ext uri="{FF2B5EF4-FFF2-40B4-BE49-F238E27FC236}">
                <a16:creationId xmlns:a16="http://schemas.microsoft.com/office/drawing/2014/main" id="{2C8051B5-CDAA-4D59-99CB-9978C9D0C511}"/>
              </a:ext>
            </a:extLst>
          </p:cNvPr>
          <p:cNvSpPr>
            <a:spLocks noGrp="1"/>
          </p:cNvSpPr>
          <p:nvPr>
            <p:ph type="sldNum" sz="quarter" idx="12"/>
          </p:nvPr>
        </p:nvSpPr>
        <p:spPr/>
        <p:txBody>
          <a:bodyPr/>
          <a:lstStyle/>
          <a:p>
            <a:fld id="{5ED82A55-6E94-417E-81F2-D5388CFE73D7}" type="slidenum">
              <a:rPr lang="en-US" smtClean="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60C72322-1316-43A9-8BAC-623FF637ABEC}"/>
              </a:ext>
            </a:extLst>
          </p:cNvPr>
          <p:cNvSpPr>
            <a:spLocks noGrp="1"/>
          </p:cNvSpPr>
          <p:nvPr>
            <p:ph type="title"/>
          </p:nvPr>
        </p:nvSpPr>
        <p:spPr>
          <a:xfrm>
            <a:off x="525162" y="0"/>
            <a:ext cx="10515600" cy="1159330"/>
          </a:xfrm>
        </p:spPr>
        <p:txBody>
          <a:bodyPr>
            <a:normAutofit/>
          </a:bodyPr>
          <a:lstStyle/>
          <a:p>
            <a:r>
              <a:rPr lang="lt-LT" sz="2800" b="1" dirty="0">
                <a:solidFill>
                  <a:srgbClr val="FF3300"/>
                </a:solidFill>
                <a:latin typeface="+mn-lt"/>
              </a:rPr>
              <a:t>Bendrosios socialinės paslaugos</a:t>
            </a:r>
            <a:endParaRPr lang="en-US" sz="2800" b="1" dirty="0">
              <a:solidFill>
                <a:srgbClr val="FF3300"/>
              </a:solidFill>
              <a:latin typeface="+mn-lt"/>
            </a:endParaRPr>
          </a:p>
        </p:txBody>
      </p:sp>
      <p:sp>
        <p:nvSpPr>
          <p:cNvPr id="2" name="Skaidrės numerio vietos rezervavimo ženklas 1">
            <a:extLst>
              <a:ext uri="{FF2B5EF4-FFF2-40B4-BE49-F238E27FC236}">
                <a16:creationId xmlns:a16="http://schemas.microsoft.com/office/drawing/2014/main" id="{F9D19147-2785-4A92-B70F-A33F66BA4601}"/>
              </a:ext>
            </a:extLst>
          </p:cNvPr>
          <p:cNvSpPr>
            <a:spLocks noGrp="1"/>
          </p:cNvSpPr>
          <p:nvPr>
            <p:ph type="sldNum" sz="quarter" idx="12"/>
          </p:nvPr>
        </p:nvSpPr>
        <p:spPr/>
        <p:txBody>
          <a:bodyPr/>
          <a:lstStyle/>
          <a:p>
            <a:fld id="{5ED82A55-6E94-417E-81F2-D5388CFE73D7}" type="slidenum">
              <a:rPr lang="en-US" smtClean="0"/>
              <a:t>58</a:t>
            </a:fld>
            <a:endParaRPr lang="en-US"/>
          </a:p>
        </p:txBody>
      </p:sp>
      <p:pic>
        <p:nvPicPr>
          <p:cNvPr id="5" name="Paveikslėlis 4">
            <a:extLst>
              <a:ext uri="{FF2B5EF4-FFF2-40B4-BE49-F238E27FC236}">
                <a16:creationId xmlns:a16="http://schemas.microsoft.com/office/drawing/2014/main" id="{08E703DA-AA9B-4966-9D6F-20EA5EB07F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361" y="1581665"/>
            <a:ext cx="10939849" cy="4572000"/>
          </a:xfrm>
          <a:prstGeom prst="rect">
            <a:avLst/>
          </a:prstGeom>
          <a:noFill/>
        </p:spPr>
      </p:pic>
    </p:spTree>
    <p:extLst>
      <p:ext uri="{BB962C8B-B14F-4D97-AF65-F5344CB8AC3E}">
        <p14:creationId xmlns:p14="http://schemas.microsoft.com/office/powerpoint/2010/main" val="1312093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E27E015-B25A-4D92-B5F7-9C7B0724F0A4}"/>
              </a:ext>
            </a:extLst>
          </p:cNvPr>
          <p:cNvSpPr>
            <a:spLocks noGrp="1" noChangeArrowheads="1"/>
          </p:cNvSpPr>
          <p:nvPr>
            <p:ph type="title"/>
          </p:nvPr>
        </p:nvSpPr>
        <p:spPr>
          <a:xfrm>
            <a:off x="513253" y="364053"/>
            <a:ext cx="9148487" cy="706438"/>
          </a:xfrm>
        </p:spPr>
        <p:txBody>
          <a:bodyPr>
            <a:noAutofit/>
          </a:bodyPr>
          <a:lstStyle/>
          <a:p>
            <a:pPr>
              <a:lnSpc>
                <a:spcPct val="107000"/>
              </a:lnSpc>
              <a:spcAft>
                <a:spcPts val="800"/>
              </a:spcAft>
            </a:pPr>
            <a:r>
              <a:rPr lang="lt-LT" sz="2800" b="1" dirty="0">
                <a:solidFill>
                  <a:srgbClr val="FF0000"/>
                </a:solidFill>
                <a:effectLst/>
                <a:latin typeface="+mn-lt"/>
                <a:ea typeface="Calibri" panose="020F0502020204030204" pitchFamily="34" charset="0"/>
                <a:cs typeface="Times New Roman" panose="02020603050405020304" pitchFamily="18" charset="0"/>
              </a:rPr>
              <a:t>Bendrųjų sveikatos intervencijos paslaugų pasiskirstymas pagal paslaugų teikimo vietą</a:t>
            </a:r>
            <a:endParaRPr lang="en-US" sz="2800" dirty="0">
              <a:solidFill>
                <a:srgbClr val="FF0000"/>
              </a:solidFill>
              <a:effectLst/>
              <a:latin typeface="+mn-lt"/>
              <a:ea typeface="Calibri" panose="020F0502020204030204" pitchFamily="34" charset="0"/>
              <a:cs typeface="Times New Roman" panose="02020603050405020304" pitchFamily="18" charset="0"/>
            </a:endParaRPr>
          </a:p>
        </p:txBody>
      </p:sp>
      <p:sp>
        <p:nvSpPr>
          <p:cNvPr id="81923" name="Rectangle 3">
            <a:extLst>
              <a:ext uri="{FF2B5EF4-FFF2-40B4-BE49-F238E27FC236}">
                <a16:creationId xmlns:a16="http://schemas.microsoft.com/office/drawing/2014/main" id="{8636AF05-A1B2-496A-84BC-BDEB04FEE8FC}"/>
              </a:ext>
            </a:extLst>
          </p:cNvPr>
          <p:cNvSpPr>
            <a:spLocks noGrp="1" noChangeArrowheads="1"/>
          </p:cNvSpPr>
          <p:nvPr>
            <p:ph idx="1"/>
          </p:nvPr>
        </p:nvSpPr>
        <p:spPr/>
        <p:txBody>
          <a:bodyPr>
            <a:normAutofit/>
          </a:bodyPr>
          <a:lstStyle/>
          <a:p>
            <a:r>
              <a:rPr lang="lt-LT" altLang="en-US" sz="800" dirty="0"/>
              <a:t>.</a:t>
            </a:r>
            <a:endParaRPr lang="en-US" altLang="en-US" sz="800" dirty="0"/>
          </a:p>
        </p:txBody>
      </p:sp>
      <p:sp>
        <p:nvSpPr>
          <p:cNvPr id="2" name="Skaidrės numerio vietos rezervavimo ženklas 1">
            <a:extLst>
              <a:ext uri="{FF2B5EF4-FFF2-40B4-BE49-F238E27FC236}">
                <a16:creationId xmlns:a16="http://schemas.microsoft.com/office/drawing/2014/main" id="{9AA8E9A2-8CF7-43CC-AD66-838842B46CA6}"/>
              </a:ext>
            </a:extLst>
          </p:cNvPr>
          <p:cNvSpPr>
            <a:spLocks noGrp="1"/>
          </p:cNvSpPr>
          <p:nvPr>
            <p:ph type="sldNum" sz="quarter" idx="12"/>
          </p:nvPr>
        </p:nvSpPr>
        <p:spPr/>
        <p:txBody>
          <a:bodyPr/>
          <a:lstStyle/>
          <a:p>
            <a:fld id="{5ED82A55-6E94-417E-81F2-D5388CFE73D7}" type="slidenum">
              <a:rPr lang="en-US" smtClean="0"/>
              <a:t>59</a:t>
            </a:fld>
            <a:endParaRPr lang="en-US"/>
          </a:p>
        </p:txBody>
      </p:sp>
      <p:sp>
        <p:nvSpPr>
          <p:cNvPr id="81924" name="Rectangle 4">
            <a:extLst>
              <a:ext uri="{FF2B5EF4-FFF2-40B4-BE49-F238E27FC236}">
                <a16:creationId xmlns:a16="http://schemas.microsoft.com/office/drawing/2014/main" id="{DF6272EC-B6B8-4AB0-B7DE-86F11141A5F5}"/>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1925" name="Rectangle 5">
            <a:extLst>
              <a:ext uri="{FF2B5EF4-FFF2-40B4-BE49-F238E27FC236}">
                <a16:creationId xmlns:a16="http://schemas.microsoft.com/office/drawing/2014/main" id="{64E179D5-C64B-49BE-86BB-64BAE971D8A5}"/>
              </a:ext>
            </a:extLst>
          </p:cNvPr>
          <p:cNvSpPr>
            <a:spLocks noChangeArrowheads="1"/>
          </p:cNvSpPr>
          <p:nvPr/>
        </p:nvSpPr>
        <p:spPr bwMode="auto">
          <a:xfrm>
            <a:off x="1524001" y="3606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1926" name="Rectangle 6">
            <a:extLst>
              <a:ext uri="{FF2B5EF4-FFF2-40B4-BE49-F238E27FC236}">
                <a16:creationId xmlns:a16="http://schemas.microsoft.com/office/drawing/2014/main" id="{56DEB403-55ED-411F-97A8-28598D5760AC}"/>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1927" name="Rectangle 7">
            <a:extLst>
              <a:ext uri="{FF2B5EF4-FFF2-40B4-BE49-F238E27FC236}">
                <a16:creationId xmlns:a16="http://schemas.microsoft.com/office/drawing/2014/main" id="{0DA2B0D5-DDDE-452E-9B7A-BB478428183E}"/>
              </a:ext>
            </a:extLst>
          </p:cNvPr>
          <p:cNvSpPr>
            <a:spLocks noChangeArrowheads="1"/>
          </p:cNvSpPr>
          <p:nvPr/>
        </p:nvSpPr>
        <p:spPr bwMode="auto">
          <a:xfrm>
            <a:off x="1524001" y="3101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1928" name="Rectangle 8">
            <a:extLst>
              <a:ext uri="{FF2B5EF4-FFF2-40B4-BE49-F238E27FC236}">
                <a16:creationId xmlns:a16="http://schemas.microsoft.com/office/drawing/2014/main" id="{5B035C59-AEA1-4AC3-8C87-87C46C4EEA78}"/>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2" name="Paveikslėlis 11">
            <a:extLst>
              <a:ext uri="{FF2B5EF4-FFF2-40B4-BE49-F238E27FC236}">
                <a16:creationId xmlns:a16="http://schemas.microsoft.com/office/drawing/2014/main" id="{3B793A30-23A9-4787-AEEE-9BD1306FC6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4" y="1622854"/>
            <a:ext cx="10974087" cy="455410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A34C5F1-5777-423B-B0B8-01221F4F71A9}"/>
              </a:ext>
            </a:extLst>
          </p:cNvPr>
          <p:cNvSpPr>
            <a:spLocks noGrp="1"/>
          </p:cNvSpPr>
          <p:nvPr>
            <p:ph type="title"/>
          </p:nvPr>
        </p:nvSpPr>
        <p:spPr>
          <a:xfrm>
            <a:off x="503609" y="184252"/>
            <a:ext cx="10900576" cy="880226"/>
          </a:xfrm>
        </p:spPr>
        <p:txBody>
          <a:bodyPr>
            <a:normAutofit/>
          </a:bodyPr>
          <a:lstStyle/>
          <a:p>
            <a:r>
              <a:rPr lang="lt-LT" altLang="en-US" sz="2800" b="1" dirty="0">
                <a:solidFill>
                  <a:srgbClr val="CC3300"/>
                </a:solidFill>
                <a:latin typeface="+mn-lt"/>
              </a:rPr>
              <a:t>Viešosios įstaigos Rokiškio psichiatrijos ligoninės organizacinė struktūra</a:t>
            </a:r>
            <a:endParaRPr lang="en-US" sz="2800" dirty="0"/>
          </a:p>
        </p:txBody>
      </p:sp>
      <p:sp>
        <p:nvSpPr>
          <p:cNvPr id="3" name="Turinio vietos rezervavimo ženklas 2">
            <a:extLst>
              <a:ext uri="{FF2B5EF4-FFF2-40B4-BE49-F238E27FC236}">
                <a16:creationId xmlns:a16="http://schemas.microsoft.com/office/drawing/2014/main" id="{3402696A-ACB8-498C-8100-0BC979579FB0}"/>
              </a:ext>
            </a:extLst>
          </p:cNvPr>
          <p:cNvSpPr>
            <a:spLocks noGrp="1"/>
          </p:cNvSpPr>
          <p:nvPr>
            <p:ph idx="1"/>
          </p:nvPr>
        </p:nvSpPr>
        <p:spPr/>
        <p:txBody>
          <a:bodyPr>
            <a:normAutofit/>
          </a:bodyPr>
          <a:lstStyle/>
          <a:p>
            <a:r>
              <a:rPr lang="lt-LT" sz="800" dirty="0"/>
              <a:t>.</a:t>
            </a:r>
            <a:endParaRPr lang="en-US" sz="800" dirty="0"/>
          </a:p>
        </p:txBody>
      </p:sp>
      <p:sp>
        <p:nvSpPr>
          <p:cNvPr id="4" name="Rectangle 65">
            <a:extLst>
              <a:ext uri="{FF2B5EF4-FFF2-40B4-BE49-F238E27FC236}">
                <a16:creationId xmlns:a16="http://schemas.microsoft.com/office/drawing/2014/main" id="{FA5B175E-C5C3-4D7D-9EAC-B07C14F4DA9E}"/>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5" name="Group 1">
            <a:extLst>
              <a:ext uri="{FF2B5EF4-FFF2-40B4-BE49-F238E27FC236}">
                <a16:creationId xmlns:a16="http://schemas.microsoft.com/office/drawing/2014/main" id="{5E1833CE-A46C-4DEC-AD68-6ACF57A517F9}"/>
              </a:ext>
            </a:extLst>
          </p:cNvPr>
          <p:cNvGrpSpPr>
            <a:grpSpLocks noChangeAspect="1"/>
          </p:cNvGrpSpPr>
          <p:nvPr/>
        </p:nvGrpSpPr>
        <p:grpSpPr bwMode="auto">
          <a:xfrm>
            <a:off x="838200" y="1370278"/>
            <a:ext cx="10515600" cy="5335322"/>
            <a:chOff x="5316" y="2739"/>
            <a:chExt cx="6660" cy="3801"/>
          </a:xfrm>
        </p:grpSpPr>
        <p:sp>
          <p:nvSpPr>
            <p:cNvPr id="6" name="AutoShape 64">
              <a:extLst>
                <a:ext uri="{FF2B5EF4-FFF2-40B4-BE49-F238E27FC236}">
                  <a16:creationId xmlns:a16="http://schemas.microsoft.com/office/drawing/2014/main" id="{940CF53D-AE4A-4BE4-9AEC-E9A28D624CF0}"/>
                </a:ext>
              </a:extLst>
            </p:cNvPr>
            <p:cNvSpPr>
              <a:spLocks noChangeAspect="1" noChangeArrowheads="1" noTextEdit="1"/>
            </p:cNvSpPr>
            <p:nvPr/>
          </p:nvSpPr>
          <p:spPr bwMode="auto">
            <a:xfrm>
              <a:off x="5316" y="2739"/>
              <a:ext cx="6660" cy="3801"/>
            </a:xfrm>
            <a:prstGeom prst="rect">
              <a:avLst/>
            </a:prstGeom>
            <a:solidFill>
              <a:srgbClr val="FFFFFF"/>
            </a:solidFill>
            <a:ln>
              <a:noFill/>
            </a:ln>
            <a:extLs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3">
              <a:extLst>
                <a:ext uri="{FF2B5EF4-FFF2-40B4-BE49-F238E27FC236}">
                  <a16:creationId xmlns:a16="http://schemas.microsoft.com/office/drawing/2014/main" id="{1DFD5B7D-4444-4E89-83BE-B46D55955303}"/>
                </a:ext>
              </a:extLst>
            </p:cNvPr>
            <p:cNvSpPr>
              <a:spLocks noChangeArrowheads="1"/>
            </p:cNvSpPr>
            <p:nvPr/>
          </p:nvSpPr>
          <p:spPr bwMode="auto">
            <a:xfrm>
              <a:off x="5586" y="3480"/>
              <a:ext cx="630" cy="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Teisės ir personalo skyrius</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8" name="Rectangle 62">
              <a:extLst>
                <a:ext uri="{FF2B5EF4-FFF2-40B4-BE49-F238E27FC236}">
                  <a16:creationId xmlns:a16="http://schemas.microsoft.com/office/drawing/2014/main" id="{9AE5AA26-678C-4BB6-993A-6D0DC648AF8E}"/>
                </a:ext>
              </a:extLst>
            </p:cNvPr>
            <p:cNvSpPr>
              <a:spLocks noChangeArrowheads="1"/>
            </p:cNvSpPr>
            <p:nvPr/>
          </p:nvSpPr>
          <p:spPr bwMode="auto">
            <a:xfrm>
              <a:off x="10175" y="3480"/>
              <a:ext cx="630" cy="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Vidaus medicininio audito skyrius</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9" name="Rectangle 61">
              <a:extLst>
                <a:ext uri="{FF2B5EF4-FFF2-40B4-BE49-F238E27FC236}">
                  <a16:creationId xmlns:a16="http://schemas.microsoft.com/office/drawing/2014/main" id="{6CDF044C-FDEF-4CA1-BD06-BCCD614096AF}"/>
                </a:ext>
              </a:extLst>
            </p:cNvPr>
            <p:cNvSpPr>
              <a:spLocks noChangeArrowheads="1"/>
            </p:cNvSpPr>
            <p:nvPr/>
          </p:nvSpPr>
          <p:spPr bwMode="auto">
            <a:xfrm>
              <a:off x="9456" y="3480"/>
              <a:ext cx="630" cy="6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Vyriausioji slaugos administratorė</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10" name="Rectangle 60">
              <a:extLst>
                <a:ext uri="{FF2B5EF4-FFF2-40B4-BE49-F238E27FC236}">
                  <a16:creationId xmlns:a16="http://schemas.microsoft.com/office/drawing/2014/main" id="{FACE4F76-A192-4DD1-B496-28C22AE9CB4A}"/>
                </a:ext>
              </a:extLst>
            </p:cNvPr>
            <p:cNvSpPr>
              <a:spLocks noChangeArrowheads="1"/>
            </p:cNvSpPr>
            <p:nvPr/>
          </p:nvSpPr>
          <p:spPr bwMode="auto">
            <a:xfrm>
              <a:off x="8736" y="3480"/>
              <a:ext cx="630" cy="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Direktoriaus pavaduotojas specialaus stebėjimo sveikatos priežiūrai</a:t>
              </a:r>
              <a:endParaRPr kumimoji="0" lang="lt-LT"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59">
              <a:extLst>
                <a:ext uri="{FF2B5EF4-FFF2-40B4-BE49-F238E27FC236}">
                  <a16:creationId xmlns:a16="http://schemas.microsoft.com/office/drawing/2014/main" id="{3FBFCF72-3226-4FD3-9574-07CBB52AE654}"/>
                </a:ext>
              </a:extLst>
            </p:cNvPr>
            <p:cNvSpPr>
              <a:spLocks noChangeArrowheads="1"/>
            </p:cNvSpPr>
            <p:nvPr/>
          </p:nvSpPr>
          <p:spPr bwMode="auto">
            <a:xfrm>
              <a:off x="6306" y="3480"/>
              <a:ext cx="630" cy="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Finansų ir apskaitos</a:t>
              </a:r>
              <a:endParaRPr kumimoji="0" lang="lt-LT" altLang="en-US" sz="800" b="1"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skyrius</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12" name="Rectangle 58">
              <a:extLst>
                <a:ext uri="{FF2B5EF4-FFF2-40B4-BE49-F238E27FC236}">
                  <a16:creationId xmlns:a16="http://schemas.microsoft.com/office/drawing/2014/main" id="{CDDD6CF1-9A0D-4D8C-9C83-9E6C53CE7DD2}"/>
                </a:ext>
              </a:extLst>
            </p:cNvPr>
            <p:cNvSpPr>
              <a:spLocks noChangeArrowheads="1"/>
            </p:cNvSpPr>
            <p:nvPr/>
          </p:nvSpPr>
          <p:spPr bwMode="auto">
            <a:xfrm>
              <a:off x="7746" y="5149"/>
              <a:ext cx="720" cy="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Psichosocialinės reabilitacijos skyrius</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13" name="Rectangle 57">
              <a:extLst>
                <a:ext uri="{FF2B5EF4-FFF2-40B4-BE49-F238E27FC236}">
                  <a16:creationId xmlns:a16="http://schemas.microsoft.com/office/drawing/2014/main" id="{35C1FF90-3A90-4AB3-A6DC-F8DB161444A6}"/>
                </a:ext>
              </a:extLst>
            </p:cNvPr>
            <p:cNvSpPr>
              <a:spLocks noChangeArrowheads="1"/>
            </p:cNvSpPr>
            <p:nvPr/>
          </p:nvSpPr>
          <p:spPr bwMode="auto">
            <a:xfrm>
              <a:off x="9456" y="5149"/>
              <a:ext cx="630" cy="5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II Bendro stebėjimo sveikatos priežiūros skyrius</a:t>
              </a:r>
              <a:endParaRPr kumimoji="0" lang="lt-LT" altLang="en-US" sz="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56">
              <a:extLst>
                <a:ext uri="{FF2B5EF4-FFF2-40B4-BE49-F238E27FC236}">
                  <a16:creationId xmlns:a16="http://schemas.microsoft.com/office/drawing/2014/main" id="{A9241FA7-4873-4852-B56B-E178C0531363}"/>
                </a:ext>
              </a:extLst>
            </p:cNvPr>
            <p:cNvSpPr>
              <a:spLocks noChangeArrowheads="1"/>
            </p:cNvSpPr>
            <p:nvPr/>
          </p:nvSpPr>
          <p:spPr bwMode="auto">
            <a:xfrm>
              <a:off x="9456" y="4315"/>
              <a:ext cx="630" cy="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Sustiprinto stebėjimo sveikatos priežiūros</a:t>
              </a:r>
              <a:endParaRPr kumimoji="0" lang="lt-LT" altLang="en-US" sz="800" b="1"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skyrius</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15" name="Rectangle 55">
              <a:extLst>
                <a:ext uri="{FF2B5EF4-FFF2-40B4-BE49-F238E27FC236}">
                  <a16:creationId xmlns:a16="http://schemas.microsoft.com/office/drawing/2014/main" id="{C96F72E1-A22A-4662-AD73-B08865529169}"/>
                </a:ext>
              </a:extLst>
            </p:cNvPr>
            <p:cNvSpPr>
              <a:spLocks noChangeArrowheads="1"/>
            </p:cNvSpPr>
            <p:nvPr/>
          </p:nvSpPr>
          <p:spPr bwMode="auto">
            <a:xfrm>
              <a:off x="8736" y="4315"/>
              <a:ext cx="630" cy="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Griežto stebėjimo  sveikatos priežiūros </a:t>
              </a:r>
              <a:endParaRPr kumimoji="0" lang="lt-LT" altLang="en-US" sz="800" b="1"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skyrius</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16" name="Rectangle 54">
              <a:extLst>
                <a:ext uri="{FF2B5EF4-FFF2-40B4-BE49-F238E27FC236}">
                  <a16:creationId xmlns:a16="http://schemas.microsoft.com/office/drawing/2014/main" id="{5E05160F-69A5-488E-B758-A471DFFF027B}"/>
                </a:ext>
              </a:extLst>
            </p:cNvPr>
            <p:cNvSpPr>
              <a:spLocks noChangeArrowheads="1"/>
            </p:cNvSpPr>
            <p:nvPr/>
          </p:nvSpPr>
          <p:spPr bwMode="auto">
            <a:xfrm>
              <a:off x="7746" y="4315"/>
              <a:ext cx="630" cy="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Priėmimo ir bendrosios psichiatrijos skyrius</a:t>
              </a:r>
              <a:endParaRPr kumimoji="0" lang="lt-LT" altLang="en-US" sz="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53">
              <a:extLst>
                <a:ext uri="{FF2B5EF4-FFF2-40B4-BE49-F238E27FC236}">
                  <a16:creationId xmlns:a16="http://schemas.microsoft.com/office/drawing/2014/main" id="{085A6C71-5D40-43E2-8036-E5E197FB69C4}"/>
                </a:ext>
              </a:extLst>
            </p:cNvPr>
            <p:cNvSpPr>
              <a:spLocks noChangeArrowheads="1"/>
            </p:cNvSpPr>
            <p:nvPr/>
          </p:nvSpPr>
          <p:spPr bwMode="auto">
            <a:xfrm>
              <a:off x="6306" y="4315"/>
              <a:ext cx="630" cy="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Klinikinės</a:t>
              </a:r>
              <a:endParaRPr kumimoji="0" lang="lt-LT" altLang="en-US" sz="800" b="1"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diagnostikos skyrius</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18" name="Rectangle 52">
              <a:extLst>
                <a:ext uri="{FF2B5EF4-FFF2-40B4-BE49-F238E27FC236}">
                  <a16:creationId xmlns:a16="http://schemas.microsoft.com/office/drawing/2014/main" id="{85680EDD-D469-4C6C-AB6B-550A57964C47}"/>
                </a:ext>
              </a:extLst>
            </p:cNvPr>
            <p:cNvSpPr>
              <a:spLocks noChangeArrowheads="1"/>
            </p:cNvSpPr>
            <p:nvPr/>
          </p:nvSpPr>
          <p:spPr bwMode="auto">
            <a:xfrm>
              <a:off x="5586" y="4686"/>
              <a:ext cx="630" cy="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Klinikinė laboratorija</a:t>
              </a:r>
              <a:endParaRPr kumimoji="0" lang="lt-LT" altLang="en-US" sz="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51">
              <a:extLst>
                <a:ext uri="{FF2B5EF4-FFF2-40B4-BE49-F238E27FC236}">
                  <a16:creationId xmlns:a16="http://schemas.microsoft.com/office/drawing/2014/main" id="{362F33EA-9009-4052-9634-5C9E87331BEA}"/>
                </a:ext>
              </a:extLst>
            </p:cNvPr>
            <p:cNvSpPr>
              <a:spLocks noChangeArrowheads="1"/>
            </p:cNvSpPr>
            <p:nvPr/>
          </p:nvSpPr>
          <p:spPr bwMode="auto">
            <a:xfrm>
              <a:off x="8196" y="2739"/>
              <a:ext cx="720" cy="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Direktorius</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20" name="Line 50">
              <a:extLst>
                <a:ext uri="{FF2B5EF4-FFF2-40B4-BE49-F238E27FC236}">
                  <a16:creationId xmlns:a16="http://schemas.microsoft.com/office/drawing/2014/main" id="{6F77F7AA-39C9-444B-BC18-A32D8338D011}"/>
                </a:ext>
              </a:extLst>
            </p:cNvPr>
            <p:cNvSpPr>
              <a:spLocks noChangeShapeType="1"/>
            </p:cNvSpPr>
            <p:nvPr/>
          </p:nvSpPr>
          <p:spPr bwMode="auto">
            <a:xfrm>
              <a:off x="10446" y="3388"/>
              <a:ext cx="1" cy="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49">
              <a:extLst>
                <a:ext uri="{FF2B5EF4-FFF2-40B4-BE49-F238E27FC236}">
                  <a16:creationId xmlns:a16="http://schemas.microsoft.com/office/drawing/2014/main" id="{4E661A24-3BBB-4920-B72E-ABB52EFA8557}"/>
                </a:ext>
              </a:extLst>
            </p:cNvPr>
            <p:cNvSpPr>
              <a:spLocks noChangeShapeType="1"/>
            </p:cNvSpPr>
            <p:nvPr/>
          </p:nvSpPr>
          <p:spPr bwMode="auto">
            <a:xfrm>
              <a:off x="8106" y="3388"/>
              <a:ext cx="1" cy="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48">
              <a:extLst>
                <a:ext uri="{FF2B5EF4-FFF2-40B4-BE49-F238E27FC236}">
                  <a16:creationId xmlns:a16="http://schemas.microsoft.com/office/drawing/2014/main" id="{E0C1F9BE-5BE6-45EC-95D5-CA4838195F52}"/>
                </a:ext>
              </a:extLst>
            </p:cNvPr>
            <p:cNvSpPr>
              <a:spLocks noChangeShapeType="1"/>
            </p:cNvSpPr>
            <p:nvPr/>
          </p:nvSpPr>
          <p:spPr bwMode="auto">
            <a:xfrm>
              <a:off x="6576" y="3388"/>
              <a:ext cx="1" cy="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47">
              <a:extLst>
                <a:ext uri="{FF2B5EF4-FFF2-40B4-BE49-F238E27FC236}">
                  <a16:creationId xmlns:a16="http://schemas.microsoft.com/office/drawing/2014/main" id="{24611DC1-F8DE-4DBB-A851-EFFCADFF86B0}"/>
                </a:ext>
              </a:extLst>
            </p:cNvPr>
            <p:cNvSpPr>
              <a:spLocks noChangeShapeType="1"/>
            </p:cNvSpPr>
            <p:nvPr/>
          </p:nvSpPr>
          <p:spPr bwMode="auto">
            <a:xfrm>
              <a:off x="7296" y="3388"/>
              <a:ext cx="1" cy="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46">
              <a:extLst>
                <a:ext uri="{FF2B5EF4-FFF2-40B4-BE49-F238E27FC236}">
                  <a16:creationId xmlns:a16="http://schemas.microsoft.com/office/drawing/2014/main" id="{2834672C-6969-4068-9971-F95B117ECE67}"/>
                </a:ext>
              </a:extLst>
            </p:cNvPr>
            <p:cNvSpPr>
              <a:spLocks noChangeShapeType="1"/>
            </p:cNvSpPr>
            <p:nvPr/>
          </p:nvSpPr>
          <p:spPr bwMode="auto">
            <a:xfrm>
              <a:off x="11166" y="3388"/>
              <a:ext cx="1" cy="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45">
              <a:extLst>
                <a:ext uri="{FF2B5EF4-FFF2-40B4-BE49-F238E27FC236}">
                  <a16:creationId xmlns:a16="http://schemas.microsoft.com/office/drawing/2014/main" id="{970534CC-4E25-41B4-A35E-20D2D06ACA08}"/>
                </a:ext>
              </a:extLst>
            </p:cNvPr>
            <p:cNvSpPr>
              <a:spLocks noChangeArrowheads="1"/>
            </p:cNvSpPr>
            <p:nvPr/>
          </p:nvSpPr>
          <p:spPr bwMode="auto">
            <a:xfrm>
              <a:off x="6306" y="5520"/>
              <a:ext cx="630" cy="55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Užimtumo ir socialinės reabilitacijos centras</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26" name="Line 44">
              <a:extLst>
                <a:ext uri="{FF2B5EF4-FFF2-40B4-BE49-F238E27FC236}">
                  <a16:creationId xmlns:a16="http://schemas.microsoft.com/office/drawing/2014/main" id="{1D834427-DD28-4036-A539-0487057D736D}"/>
                </a:ext>
              </a:extLst>
            </p:cNvPr>
            <p:cNvSpPr>
              <a:spLocks noChangeShapeType="1"/>
            </p:cNvSpPr>
            <p:nvPr/>
          </p:nvSpPr>
          <p:spPr bwMode="auto">
            <a:xfrm>
              <a:off x="5946" y="3388"/>
              <a:ext cx="52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43">
              <a:extLst>
                <a:ext uri="{FF2B5EF4-FFF2-40B4-BE49-F238E27FC236}">
                  <a16:creationId xmlns:a16="http://schemas.microsoft.com/office/drawing/2014/main" id="{9D51870B-3BA5-499C-9C3B-BF1FA2F1930E}"/>
                </a:ext>
              </a:extLst>
            </p:cNvPr>
            <p:cNvSpPr>
              <a:spLocks noChangeShapeType="1"/>
            </p:cNvSpPr>
            <p:nvPr/>
          </p:nvSpPr>
          <p:spPr bwMode="auto">
            <a:xfrm>
              <a:off x="6576" y="4222"/>
              <a:ext cx="15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42">
              <a:extLst>
                <a:ext uri="{FF2B5EF4-FFF2-40B4-BE49-F238E27FC236}">
                  <a16:creationId xmlns:a16="http://schemas.microsoft.com/office/drawing/2014/main" id="{FF9050E2-CF42-4E0E-A453-E33F81648B84}"/>
                </a:ext>
              </a:extLst>
            </p:cNvPr>
            <p:cNvSpPr>
              <a:spLocks noChangeShapeType="1"/>
            </p:cNvSpPr>
            <p:nvPr/>
          </p:nvSpPr>
          <p:spPr bwMode="auto">
            <a:xfrm>
              <a:off x="8556" y="3295"/>
              <a:ext cx="1" cy="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41">
              <a:extLst>
                <a:ext uri="{FF2B5EF4-FFF2-40B4-BE49-F238E27FC236}">
                  <a16:creationId xmlns:a16="http://schemas.microsoft.com/office/drawing/2014/main" id="{83F87F4E-66CA-44F8-9A48-C4674771264F}"/>
                </a:ext>
              </a:extLst>
            </p:cNvPr>
            <p:cNvSpPr>
              <a:spLocks noChangeShapeType="1"/>
            </p:cNvSpPr>
            <p:nvPr/>
          </p:nvSpPr>
          <p:spPr bwMode="auto">
            <a:xfrm>
              <a:off x="9726" y="3388"/>
              <a:ext cx="1" cy="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 Box 40">
              <a:extLst>
                <a:ext uri="{FF2B5EF4-FFF2-40B4-BE49-F238E27FC236}">
                  <a16:creationId xmlns:a16="http://schemas.microsoft.com/office/drawing/2014/main" id="{5D0C40A8-C562-44C2-9659-E525022F3EDE}"/>
                </a:ext>
              </a:extLst>
            </p:cNvPr>
            <p:cNvSpPr txBox="1">
              <a:spLocks noChangeArrowheads="1"/>
            </p:cNvSpPr>
            <p:nvPr/>
          </p:nvSpPr>
          <p:spPr bwMode="auto">
            <a:xfrm>
              <a:off x="7026" y="4315"/>
              <a:ext cx="630" cy="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Psichologinio konsultavimo  ir psichoterapijos skyrius</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31" name="Line 39">
              <a:extLst>
                <a:ext uri="{FF2B5EF4-FFF2-40B4-BE49-F238E27FC236}">
                  <a16:creationId xmlns:a16="http://schemas.microsoft.com/office/drawing/2014/main" id="{42A037F0-F8BB-4D69-A410-EEED464243AE}"/>
                </a:ext>
              </a:extLst>
            </p:cNvPr>
            <p:cNvSpPr>
              <a:spLocks noChangeShapeType="1"/>
            </p:cNvSpPr>
            <p:nvPr/>
          </p:nvSpPr>
          <p:spPr bwMode="auto">
            <a:xfrm>
              <a:off x="5946" y="3388"/>
              <a:ext cx="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38">
              <a:extLst>
                <a:ext uri="{FF2B5EF4-FFF2-40B4-BE49-F238E27FC236}">
                  <a16:creationId xmlns:a16="http://schemas.microsoft.com/office/drawing/2014/main" id="{E50547BA-D9BE-49CC-ADAD-A13EFEE4D5FF}"/>
                </a:ext>
              </a:extLst>
            </p:cNvPr>
            <p:cNvSpPr>
              <a:spLocks noChangeArrowheads="1"/>
            </p:cNvSpPr>
            <p:nvPr/>
          </p:nvSpPr>
          <p:spPr bwMode="auto">
            <a:xfrm>
              <a:off x="10896" y="3480"/>
              <a:ext cx="630" cy="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Ūkio skyrius</a:t>
              </a:r>
              <a:endParaRPr kumimoji="0" lang="lt-LT" altLang="en-US" sz="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37">
              <a:extLst>
                <a:ext uri="{FF2B5EF4-FFF2-40B4-BE49-F238E27FC236}">
                  <a16:creationId xmlns:a16="http://schemas.microsoft.com/office/drawing/2014/main" id="{66D74221-CDE0-4D84-B293-2CC97900930D}"/>
                </a:ext>
              </a:extLst>
            </p:cNvPr>
            <p:cNvSpPr>
              <a:spLocks noChangeArrowheads="1"/>
            </p:cNvSpPr>
            <p:nvPr/>
          </p:nvSpPr>
          <p:spPr bwMode="auto">
            <a:xfrm>
              <a:off x="8736" y="5149"/>
              <a:ext cx="630" cy="5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 bendro stebėjimo sveikatos priežiūros skyrius</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34" name="Rectangle 36">
              <a:extLst>
                <a:ext uri="{FF2B5EF4-FFF2-40B4-BE49-F238E27FC236}">
                  <a16:creationId xmlns:a16="http://schemas.microsoft.com/office/drawing/2014/main" id="{58951D42-DE90-4046-B5A2-2EF3693F5FBB}"/>
                </a:ext>
              </a:extLst>
            </p:cNvPr>
            <p:cNvSpPr>
              <a:spLocks noChangeArrowheads="1"/>
            </p:cNvSpPr>
            <p:nvPr/>
          </p:nvSpPr>
          <p:spPr bwMode="auto">
            <a:xfrm>
              <a:off x="10176" y="4315"/>
              <a:ext cx="630" cy="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Moterų ir vaikų spec. stebėjimo sveikatos priežiūros skyrius</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35" name="Rectangle 35">
              <a:extLst>
                <a:ext uri="{FF2B5EF4-FFF2-40B4-BE49-F238E27FC236}">
                  <a16:creationId xmlns:a16="http://schemas.microsoft.com/office/drawing/2014/main" id="{491D4134-D991-4A01-AD77-5A990B19F31A}"/>
                </a:ext>
              </a:extLst>
            </p:cNvPr>
            <p:cNvSpPr>
              <a:spLocks noChangeArrowheads="1"/>
            </p:cNvSpPr>
            <p:nvPr/>
          </p:nvSpPr>
          <p:spPr bwMode="auto">
            <a:xfrm>
              <a:off x="7746" y="3480"/>
              <a:ext cx="630" cy="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Direktoriaus pavaduotojas gydymui</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36" name="Rectangle 34">
              <a:extLst>
                <a:ext uri="{FF2B5EF4-FFF2-40B4-BE49-F238E27FC236}">
                  <a16:creationId xmlns:a16="http://schemas.microsoft.com/office/drawing/2014/main" id="{02BD3576-7A3E-424A-AE90-6A659481CD95}"/>
                </a:ext>
              </a:extLst>
            </p:cNvPr>
            <p:cNvSpPr>
              <a:spLocks noChangeArrowheads="1"/>
            </p:cNvSpPr>
            <p:nvPr/>
          </p:nvSpPr>
          <p:spPr bwMode="auto">
            <a:xfrm>
              <a:off x="7026" y="3480"/>
              <a:ext cx="630" cy="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Viešųjų pirkimų skyrius</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A9FC6192-B4EF-4CB3-B127-50AED7090211}"/>
                </a:ext>
              </a:extLst>
            </p:cNvPr>
            <p:cNvSpPr>
              <a:spLocks noChangeArrowheads="1"/>
            </p:cNvSpPr>
            <p:nvPr/>
          </p:nvSpPr>
          <p:spPr bwMode="auto">
            <a:xfrm>
              <a:off x="10176" y="5149"/>
              <a:ext cx="630" cy="5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III Bendro stebėjimo sveikatos priežiūros skyrius</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38" name="Rectangle 32">
              <a:extLst>
                <a:ext uri="{FF2B5EF4-FFF2-40B4-BE49-F238E27FC236}">
                  <a16:creationId xmlns:a16="http://schemas.microsoft.com/office/drawing/2014/main" id="{B4491D43-9474-4669-9929-43407055B0B6}"/>
                </a:ext>
              </a:extLst>
            </p:cNvPr>
            <p:cNvSpPr>
              <a:spLocks noChangeArrowheads="1"/>
            </p:cNvSpPr>
            <p:nvPr/>
          </p:nvSpPr>
          <p:spPr bwMode="auto">
            <a:xfrm>
              <a:off x="7026" y="5520"/>
              <a:ext cx="626" cy="55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Profesinės reabilitacijos tarnyba</a:t>
              </a:r>
              <a:endParaRPr kumimoji="0" lang="lt-LT" altLang="en-US" sz="1800" b="1" i="0" u="none" strike="noStrike" cap="none" normalizeH="0" baseline="0" dirty="0">
                <a:ln>
                  <a:noFill/>
                </a:ln>
                <a:solidFill>
                  <a:schemeClr val="tx1"/>
                </a:solidFill>
                <a:effectLst/>
                <a:latin typeface="Arial" panose="020B0604020202020204" pitchFamily="34" charset="0"/>
              </a:endParaRPr>
            </a:p>
          </p:txBody>
        </p:sp>
        <p:sp>
          <p:nvSpPr>
            <p:cNvPr id="39" name="Line 31">
              <a:extLst>
                <a:ext uri="{FF2B5EF4-FFF2-40B4-BE49-F238E27FC236}">
                  <a16:creationId xmlns:a16="http://schemas.microsoft.com/office/drawing/2014/main" id="{2E2638CA-7246-48F1-B9EA-D80B37B1E716}"/>
                </a:ext>
              </a:extLst>
            </p:cNvPr>
            <p:cNvSpPr>
              <a:spLocks noChangeShapeType="1"/>
            </p:cNvSpPr>
            <p:nvPr/>
          </p:nvSpPr>
          <p:spPr bwMode="auto">
            <a:xfrm>
              <a:off x="8106" y="4222"/>
              <a:ext cx="1" cy="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30">
              <a:extLst>
                <a:ext uri="{FF2B5EF4-FFF2-40B4-BE49-F238E27FC236}">
                  <a16:creationId xmlns:a16="http://schemas.microsoft.com/office/drawing/2014/main" id="{D39D18BB-B0D1-476E-8A30-BCD45D63E32E}"/>
                </a:ext>
              </a:extLst>
            </p:cNvPr>
            <p:cNvSpPr>
              <a:spLocks noChangeShapeType="1"/>
            </p:cNvSpPr>
            <p:nvPr/>
          </p:nvSpPr>
          <p:spPr bwMode="auto">
            <a:xfrm>
              <a:off x="8106" y="4129"/>
              <a:ext cx="1" cy="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29">
              <a:extLst>
                <a:ext uri="{FF2B5EF4-FFF2-40B4-BE49-F238E27FC236}">
                  <a16:creationId xmlns:a16="http://schemas.microsoft.com/office/drawing/2014/main" id="{A38F787E-25E7-4A26-9777-0B7069BE516C}"/>
                </a:ext>
              </a:extLst>
            </p:cNvPr>
            <p:cNvSpPr>
              <a:spLocks noChangeShapeType="1"/>
            </p:cNvSpPr>
            <p:nvPr/>
          </p:nvSpPr>
          <p:spPr bwMode="auto">
            <a:xfrm>
              <a:off x="5586" y="4222"/>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28">
              <a:extLst>
                <a:ext uri="{FF2B5EF4-FFF2-40B4-BE49-F238E27FC236}">
                  <a16:creationId xmlns:a16="http://schemas.microsoft.com/office/drawing/2014/main" id="{301E61E0-7B32-44AB-BF59-16F0E938251A}"/>
                </a:ext>
              </a:extLst>
            </p:cNvPr>
            <p:cNvSpPr>
              <a:spLocks noChangeShapeType="1"/>
            </p:cNvSpPr>
            <p:nvPr/>
          </p:nvSpPr>
          <p:spPr bwMode="auto">
            <a:xfrm>
              <a:off x="5856" y="4593"/>
              <a:ext cx="1" cy="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27">
              <a:extLst>
                <a:ext uri="{FF2B5EF4-FFF2-40B4-BE49-F238E27FC236}">
                  <a16:creationId xmlns:a16="http://schemas.microsoft.com/office/drawing/2014/main" id="{6D1956E9-4B06-4705-95BD-5310D7D085B0}"/>
                </a:ext>
              </a:extLst>
            </p:cNvPr>
            <p:cNvSpPr>
              <a:spLocks noChangeShapeType="1"/>
            </p:cNvSpPr>
            <p:nvPr/>
          </p:nvSpPr>
          <p:spPr bwMode="auto">
            <a:xfrm>
              <a:off x="6396" y="4222"/>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26">
              <a:extLst>
                <a:ext uri="{FF2B5EF4-FFF2-40B4-BE49-F238E27FC236}">
                  <a16:creationId xmlns:a16="http://schemas.microsoft.com/office/drawing/2014/main" id="{91360472-1EB3-4253-A5EB-D078528969E6}"/>
                </a:ext>
              </a:extLst>
            </p:cNvPr>
            <p:cNvSpPr>
              <a:spLocks noChangeShapeType="1"/>
            </p:cNvSpPr>
            <p:nvPr/>
          </p:nvSpPr>
          <p:spPr bwMode="auto">
            <a:xfrm>
              <a:off x="6576" y="4222"/>
              <a:ext cx="1" cy="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25">
              <a:extLst>
                <a:ext uri="{FF2B5EF4-FFF2-40B4-BE49-F238E27FC236}">
                  <a16:creationId xmlns:a16="http://schemas.microsoft.com/office/drawing/2014/main" id="{D8939611-48CA-4C97-B5F9-49C5B0E7E106}"/>
                </a:ext>
              </a:extLst>
            </p:cNvPr>
            <p:cNvSpPr>
              <a:spLocks noChangeShapeType="1"/>
            </p:cNvSpPr>
            <p:nvPr/>
          </p:nvSpPr>
          <p:spPr bwMode="auto">
            <a:xfrm>
              <a:off x="7296" y="4222"/>
              <a:ext cx="1" cy="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24">
              <a:extLst>
                <a:ext uri="{FF2B5EF4-FFF2-40B4-BE49-F238E27FC236}">
                  <a16:creationId xmlns:a16="http://schemas.microsoft.com/office/drawing/2014/main" id="{AD401D5C-FE77-45C0-AD8F-14FF06CDE947}"/>
                </a:ext>
              </a:extLst>
            </p:cNvPr>
            <p:cNvSpPr>
              <a:spLocks noChangeShapeType="1"/>
            </p:cNvSpPr>
            <p:nvPr/>
          </p:nvSpPr>
          <p:spPr bwMode="auto">
            <a:xfrm flipH="1">
              <a:off x="8916" y="3759"/>
              <a:ext cx="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23">
              <a:extLst>
                <a:ext uri="{FF2B5EF4-FFF2-40B4-BE49-F238E27FC236}">
                  <a16:creationId xmlns:a16="http://schemas.microsoft.com/office/drawing/2014/main" id="{44E1CB68-CCB3-49E8-A7BD-B5083A11BD9B}"/>
                </a:ext>
              </a:extLst>
            </p:cNvPr>
            <p:cNvSpPr>
              <a:spLocks noChangeShapeType="1"/>
            </p:cNvSpPr>
            <p:nvPr/>
          </p:nvSpPr>
          <p:spPr bwMode="auto">
            <a:xfrm>
              <a:off x="8646" y="3759"/>
              <a:ext cx="1" cy="12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Line 22">
              <a:extLst>
                <a:ext uri="{FF2B5EF4-FFF2-40B4-BE49-F238E27FC236}">
                  <a16:creationId xmlns:a16="http://schemas.microsoft.com/office/drawing/2014/main" id="{C4A74485-4CE9-40C0-9E15-E1A82203A820}"/>
                </a:ext>
              </a:extLst>
            </p:cNvPr>
            <p:cNvSpPr>
              <a:spLocks noChangeShapeType="1"/>
            </p:cNvSpPr>
            <p:nvPr/>
          </p:nvSpPr>
          <p:spPr bwMode="auto">
            <a:xfrm>
              <a:off x="8646" y="4222"/>
              <a:ext cx="18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Line 21">
              <a:extLst>
                <a:ext uri="{FF2B5EF4-FFF2-40B4-BE49-F238E27FC236}">
                  <a16:creationId xmlns:a16="http://schemas.microsoft.com/office/drawing/2014/main" id="{481FF4A2-A1BE-4A52-863D-D5F62E8B1D75}"/>
                </a:ext>
              </a:extLst>
            </p:cNvPr>
            <p:cNvSpPr>
              <a:spLocks noChangeShapeType="1"/>
            </p:cNvSpPr>
            <p:nvPr/>
          </p:nvSpPr>
          <p:spPr bwMode="auto">
            <a:xfrm>
              <a:off x="10446" y="4222"/>
              <a:ext cx="1" cy="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Line 20">
              <a:extLst>
                <a:ext uri="{FF2B5EF4-FFF2-40B4-BE49-F238E27FC236}">
                  <a16:creationId xmlns:a16="http://schemas.microsoft.com/office/drawing/2014/main" id="{A9FA4EEB-3703-4B39-B5D5-2354C4176E2C}"/>
                </a:ext>
              </a:extLst>
            </p:cNvPr>
            <p:cNvSpPr>
              <a:spLocks noChangeShapeType="1"/>
            </p:cNvSpPr>
            <p:nvPr/>
          </p:nvSpPr>
          <p:spPr bwMode="auto">
            <a:xfrm>
              <a:off x="9726" y="4222"/>
              <a:ext cx="1" cy="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19">
              <a:extLst>
                <a:ext uri="{FF2B5EF4-FFF2-40B4-BE49-F238E27FC236}">
                  <a16:creationId xmlns:a16="http://schemas.microsoft.com/office/drawing/2014/main" id="{F0BF9AFC-8189-4240-AA6F-6E37F2EDD09E}"/>
                </a:ext>
              </a:extLst>
            </p:cNvPr>
            <p:cNvSpPr>
              <a:spLocks noChangeShapeType="1"/>
            </p:cNvSpPr>
            <p:nvPr/>
          </p:nvSpPr>
          <p:spPr bwMode="auto">
            <a:xfrm>
              <a:off x="9006" y="4222"/>
              <a:ext cx="1" cy="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Line 18">
              <a:extLst>
                <a:ext uri="{FF2B5EF4-FFF2-40B4-BE49-F238E27FC236}">
                  <a16:creationId xmlns:a16="http://schemas.microsoft.com/office/drawing/2014/main" id="{B04AE74F-A2BF-4428-B6F2-6F250BC9123F}"/>
                </a:ext>
              </a:extLst>
            </p:cNvPr>
            <p:cNvSpPr>
              <a:spLocks noChangeShapeType="1"/>
            </p:cNvSpPr>
            <p:nvPr/>
          </p:nvSpPr>
          <p:spPr bwMode="auto">
            <a:xfrm flipV="1">
              <a:off x="8646" y="5057"/>
              <a:ext cx="189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Line 17">
              <a:extLst>
                <a:ext uri="{FF2B5EF4-FFF2-40B4-BE49-F238E27FC236}">
                  <a16:creationId xmlns:a16="http://schemas.microsoft.com/office/drawing/2014/main" id="{2856A0C6-E43A-4135-BA2F-35D1E20505A9}"/>
                </a:ext>
              </a:extLst>
            </p:cNvPr>
            <p:cNvSpPr>
              <a:spLocks noChangeShapeType="1"/>
            </p:cNvSpPr>
            <p:nvPr/>
          </p:nvSpPr>
          <p:spPr bwMode="auto">
            <a:xfrm flipV="1">
              <a:off x="10446" y="5148"/>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16">
              <a:extLst>
                <a:ext uri="{FF2B5EF4-FFF2-40B4-BE49-F238E27FC236}">
                  <a16:creationId xmlns:a16="http://schemas.microsoft.com/office/drawing/2014/main" id="{60CDB212-33DA-4BB3-A4CA-BA62A2489DD1}"/>
                </a:ext>
              </a:extLst>
            </p:cNvPr>
            <p:cNvSpPr>
              <a:spLocks noChangeShapeType="1"/>
            </p:cNvSpPr>
            <p:nvPr/>
          </p:nvSpPr>
          <p:spPr bwMode="auto">
            <a:xfrm>
              <a:off x="9006" y="5057"/>
              <a:ext cx="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15">
              <a:extLst>
                <a:ext uri="{FF2B5EF4-FFF2-40B4-BE49-F238E27FC236}">
                  <a16:creationId xmlns:a16="http://schemas.microsoft.com/office/drawing/2014/main" id="{1D478F86-8121-41DA-B5BC-9C4F4DE0AC4B}"/>
                </a:ext>
              </a:extLst>
            </p:cNvPr>
            <p:cNvSpPr>
              <a:spLocks noChangeShapeType="1"/>
            </p:cNvSpPr>
            <p:nvPr/>
          </p:nvSpPr>
          <p:spPr bwMode="auto">
            <a:xfrm>
              <a:off x="8106" y="5057"/>
              <a:ext cx="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14">
              <a:extLst>
                <a:ext uri="{FF2B5EF4-FFF2-40B4-BE49-F238E27FC236}">
                  <a16:creationId xmlns:a16="http://schemas.microsoft.com/office/drawing/2014/main" id="{1CF7CE2C-6FDE-4437-B144-B041FA248AC3}"/>
                </a:ext>
              </a:extLst>
            </p:cNvPr>
            <p:cNvSpPr>
              <a:spLocks noChangeShapeType="1"/>
            </p:cNvSpPr>
            <p:nvPr/>
          </p:nvSpPr>
          <p:spPr bwMode="auto">
            <a:xfrm>
              <a:off x="9006" y="3388"/>
              <a:ext cx="0" cy="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13">
              <a:extLst>
                <a:ext uri="{FF2B5EF4-FFF2-40B4-BE49-F238E27FC236}">
                  <a16:creationId xmlns:a16="http://schemas.microsoft.com/office/drawing/2014/main" id="{8074CF14-A704-461E-8655-50EA563F47D2}"/>
                </a:ext>
              </a:extLst>
            </p:cNvPr>
            <p:cNvSpPr>
              <a:spLocks noChangeShapeType="1"/>
            </p:cNvSpPr>
            <p:nvPr/>
          </p:nvSpPr>
          <p:spPr bwMode="auto">
            <a:xfrm>
              <a:off x="8646" y="3759"/>
              <a:ext cx="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12">
              <a:extLst>
                <a:ext uri="{FF2B5EF4-FFF2-40B4-BE49-F238E27FC236}">
                  <a16:creationId xmlns:a16="http://schemas.microsoft.com/office/drawing/2014/main" id="{A9C10CD1-0D1C-4648-A4A1-6875AAA65C89}"/>
                </a:ext>
              </a:extLst>
            </p:cNvPr>
            <p:cNvSpPr>
              <a:spLocks noChangeShapeType="1"/>
            </p:cNvSpPr>
            <p:nvPr/>
          </p:nvSpPr>
          <p:spPr bwMode="auto">
            <a:xfrm>
              <a:off x="10536" y="5057"/>
              <a:ext cx="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11">
              <a:extLst>
                <a:ext uri="{FF2B5EF4-FFF2-40B4-BE49-F238E27FC236}">
                  <a16:creationId xmlns:a16="http://schemas.microsoft.com/office/drawing/2014/main" id="{C0F6CB48-D266-4ECA-A7BC-9DFFD395793C}"/>
                </a:ext>
              </a:extLst>
            </p:cNvPr>
            <p:cNvSpPr>
              <a:spLocks noChangeShapeType="1"/>
            </p:cNvSpPr>
            <p:nvPr/>
          </p:nvSpPr>
          <p:spPr bwMode="auto">
            <a:xfrm>
              <a:off x="8106" y="5057"/>
              <a:ext cx="5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10">
              <a:extLst>
                <a:ext uri="{FF2B5EF4-FFF2-40B4-BE49-F238E27FC236}">
                  <a16:creationId xmlns:a16="http://schemas.microsoft.com/office/drawing/2014/main" id="{DA884243-69EB-4290-AAA2-D616580453AA}"/>
                </a:ext>
              </a:extLst>
            </p:cNvPr>
            <p:cNvSpPr>
              <a:spLocks noChangeShapeType="1"/>
            </p:cNvSpPr>
            <p:nvPr/>
          </p:nvSpPr>
          <p:spPr bwMode="auto">
            <a:xfrm>
              <a:off x="6576" y="5427"/>
              <a:ext cx="117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Line 9">
              <a:extLst>
                <a:ext uri="{FF2B5EF4-FFF2-40B4-BE49-F238E27FC236}">
                  <a16:creationId xmlns:a16="http://schemas.microsoft.com/office/drawing/2014/main" id="{127AA9B5-A0C8-4D88-89CE-50E8D5A292C7}"/>
                </a:ext>
              </a:extLst>
            </p:cNvPr>
            <p:cNvSpPr>
              <a:spLocks noChangeShapeType="1"/>
            </p:cNvSpPr>
            <p:nvPr/>
          </p:nvSpPr>
          <p:spPr bwMode="auto">
            <a:xfrm>
              <a:off x="6576" y="5427"/>
              <a:ext cx="0" cy="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8">
              <a:extLst>
                <a:ext uri="{FF2B5EF4-FFF2-40B4-BE49-F238E27FC236}">
                  <a16:creationId xmlns:a16="http://schemas.microsoft.com/office/drawing/2014/main" id="{2DBB9E58-A9FA-4CAF-8B29-3364337C674E}"/>
                </a:ext>
              </a:extLst>
            </p:cNvPr>
            <p:cNvSpPr>
              <a:spLocks noChangeShapeType="1"/>
            </p:cNvSpPr>
            <p:nvPr/>
          </p:nvSpPr>
          <p:spPr bwMode="auto">
            <a:xfrm>
              <a:off x="7296" y="5427"/>
              <a:ext cx="0" cy="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Line 7">
              <a:extLst>
                <a:ext uri="{FF2B5EF4-FFF2-40B4-BE49-F238E27FC236}">
                  <a16:creationId xmlns:a16="http://schemas.microsoft.com/office/drawing/2014/main" id="{9C009D1C-9A48-4336-9F70-E587DFC79C52}"/>
                </a:ext>
              </a:extLst>
            </p:cNvPr>
            <p:cNvSpPr>
              <a:spLocks noChangeShapeType="1"/>
            </p:cNvSpPr>
            <p:nvPr/>
          </p:nvSpPr>
          <p:spPr bwMode="auto">
            <a:xfrm>
              <a:off x="9726" y="5057"/>
              <a:ext cx="0" cy="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6">
              <a:extLst>
                <a:ext uri="{FF2B5EF4-FFF2-40B4-BE49-F238E27FC236}">
                  <a16:creationId xmlns:a16="http://schemas.microsoft.com/office/drawing/2014/main" id="{987CA3F6-CF34-4B14-85B6-E0EC520D24FA}"/>
                </a:ext>
              </a:extLst>
            </p:cNvPr>
            <p:cNvSpPr>
              <a:spLocks noChangeShapeType="1"/>
            </p:cNvSpPr>
            <p:nvPr/>
          </p:nvSpPr>
          <p:spPr bwMode="auto">
            <a:xfrm>
              <a:off x="5856" y="4593"/>
              <a:ext cx="4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Line 5">
              <a:extLst>
                <a:ext uri="{FF2B5EF4-FFF2-40B4-BE49-F238E27FC236}">
                  <a16:creationId xmlns:a16="http://schemas.microsoft.com/office/drawing/2014/main" id="{689480FA-DA2B-44BA-9EEC-D4F78EE8BF82}"/>
                </a:ext>
              </a:extLst>
            </p:cNvPr>
            <p:cNvSpPr>
              <a:spLocks noChangeShapeType="1"/>
            </p:cNvSpPr>
            <p:nvPr/>
          </p:nvSpPr>
          <p:spPr bwMode="auto">
            <a:xfrm>
              <a:off x="10536" y="5057"/>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Line 4">
              <a:extLst>
                <a:ext uri="{FF2B5EF4-FFF2-40B4-BE49-F238E27FC236}">
                  <a16:creationId xmlns:a16="http://schemas.microsoft.com/office/drawing/2014/main" id="{339E68C8-71C9-4D96-B6B1-8045A36F8A36}"/>
                </a:ext>
              </a:extLst>
            </p:cNvPr>
            <p:cNvSpPr>
              <a:spLocks noChangeShapeType="1"/>
            </p:cNvSpPr>
            <p:nvPr/>
          </p:nvSpPr>
          <p:spPr bwMode="auto">
            <a:xfrm flipV="1">
              <a:off x="10536" y="5057"/>
              <a:ext cx="63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3">
              <a:extLst>
                <a:ext uri="{FF2B5EF4-FFF2-40B4-BE49-F238E27FC236}">
                  <a16:creationId xmlns:a16="http://schemas.microsoft.com/office/drawing/2014/main" id="{E26726FE-A3E7-416E-A16F-D6FD41FE7F59}"/>
                </a:ext>
              </a:extLst>
            </p:cNvPr>
            <p:cNvSpPr>
              <a:spLocks noChangeArrowheads="1"/>
            </p:cNvSpPr>
            <p:nvPr/>
          </p:nvSpPr>
          <p:spPr bwMode="auto">
            <a:xfrm>
              <a:off x="10896" y="5149"/>
              <a:ext cx="630" cy="55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IV Bendro stebėjimo sveikatos priežiūros skyrius</a:t>
              </a:r>
              <a:endParaRPr kumimoji="0" lang="lt-LT" altLang="en-US" sz="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en-US" sz="1800" b="0" i="0" u="none" strike="noStrike" cap="none" normalizeH="0" baseline="0" dirty="0">
                <a:ln>
                  <a:noFill/>
                </a:ln>
                <a:solidFill>
                  <a:schemeClr val="tx1"/>
                </a:solidFill>
                <a:effectLst/>
                <a:latin typeface="Arial" panose="020B0604020202020204" pitchFamily="34" charset="0"/>
              </a:endParaRPr>
            </a:p>
          </p:txBody>
        </p:sp>
        <p:sp>
          <p:nvSpPr>
            <p:cNvPr id="68" name="Line 2">
              <a:extLst>
                <a:ext uri="{FF2B5EF4-FFF2-40B4-BE49-F238E27FC236}">
                  <a16:creationId xmlns:a16="http://schemas.microsoft.com/office/drawing/2014/main" id="{02255F2E-B6ED-4F42-8DEC-1A6DF2628250}"/>
                </a:ext>
              </a:extLst>
            </p:cNvPr>
            <p:cNvSpPr>
              <a:spLocks noChangeShapeType="1"/>
            </p:cNvSpPr>
            <p:nvPr/>
          </p:nvSpPr>
          <p:spPr bwMode="auto">
            <a:xfrm>
              <a:off x="11166" y="5057"/>
              <a:ext cx="0" cy="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37138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575E4F7-AF29-4F2E-B3C2-B8E948400130}"/>
              </a:ext>
            </a:extLst>
          </p:cNvPr>
          <p:cNvSpPr>
            <a:spLocks noGrp="1" noChangeArrowheads="1"/>
          </p:cNvSpPr>
          <p:nvPr>
            <p:ph type="title"/>
          </p:nvPr>
        </p:nvSpPr>
        <p:spPr>
          <a:xfrm>
            <a:off x="510067" y="136525"/>
            <a:ext cx="9835414" cy="922338"/>
          </a:xfrm>
        </p:spPr>
        <p:txBody>
          <a:bodyPr/>
          <a:lstStyle/>
          <a:p>
            <a:r>
              <a:rPr lang="lt-LT" altLang="en-US" sz="2800" b="1" dirty="0">
                <a:solidFill>
                  <a:srgbClr val="FF0000"/>
                </a:solidFill>
                <a:latin typeface="+mn-lt"/>
              </a:rPr>
              <a:t>Bendrosios sveikatos intervencijos paslaugos</a:t>
            </a:r>
          </a:p>
        </p:txBody>
      </p:sp>
      <p:sp>
        <p:nvSpPr>
          <p:cNvPr id="80899" name="Rectangle 3">
            <a:extLst>
              <a:ext uri="{FF2B5EF4-FFF2-40B4-BE49-F238E27FC236}">
                <a16:creationId xmlns:a16="http://schemas.microsoft.com/office/drawing/2014/main" id="{702E2D60-211C-494F-8063-940BDAA82B80}"/>
              </a:ext>
            </a:extLst>
          </p:cNvPr>
          <p:cNvSpPr>
            <a:spLocks noGrp="1" noChangeArrowheads="1"/>
          </p:cNvSpPr>
          <p:nvPr>
            <p:ph idx="1"/>
          </p:nvPr>
        </p:nvSpPr>
        <p:spPr/>
        <p:txBody>
          <a:bodyPr>
            <a:normAutofit/>
          </a:bodyPr>
          <a:lstStyle/>
          <a:p>
            <a:r>
              <a:rPr lang="lt-LT" altLang="en-US" sz="800" dirty="0"/>
              <a:t>.</a:t>
            </a:r>
            <a:endParaRPr lang="en-US" altLang="en-US" sz="800" dirty="0"/>
          </a:p>
        </p:txBody>
      </p:sp>
      <p:sp>
        <p:nvSpPr>
          <p:cNvPr id="2" name="Skaidrės numerio vietos rezervavimo ženklas 1">
            <a:extLst>
              <a:ext uri="{FF2B5EF4-FFF2-40B4-BE49-F238E27FC236}">
                <a16:creationId xmlns:a16="http://schemas.microsoft.com/office/drawing/2014/main" id="{9EAEEF91-CCEF-4991-AA06-85582FFC0CD5}"/>
              </a:ext>
            </a:extLst>
          </p:cNvPr>
          <p:cNvSpPr>
            <a:spLocks noGrp="1"/>
          </p:cNvSpPr>
          <p:nvPr>
            <p:ph type="sldNum" sz="quarter" idx="12"/>
          </p:nvPr>
        </p:nvSpPr>
        <p:spPr/>
        <p:txBody>
          <a:bodyPr/>
          <a:lstStyle/>
          <a:p>
            <a:fld id="{5ED82A55-6E94-417E-81F2-D5388CFE73D7}" type="slidenum">
              <a:rPr lang="en-US" smtClean="0"/>
              <a:t>60</a:t>
            </a:fld>
            <a:endParaRPr lang="en-US"/>
          </a:p>
        </p:txBody>
      </p:sp>
      <p:sp>
        <p:nvSpPr>
          <p:cNvPr id="80900" name="Rectangle 4">
            <a:extLst>
              <a:ext uri="{FF2B5EF4-FFF2-40B4-BE49-F238E27FC236}">
                <a16:creationId xmlns:a16="http://schemas.microsoft.com/office/drawing/2014/main" id="{28788ED6-D0B0-48C6-85D3-15C9CAFDEE85}"/>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901" name="Rectangle 5">
            <a:extLst>
              <a:ext uri="{FF2B5EF4-FFF2-40B4-BE49-F238E27FC236}">
                <a16:creationId xmlns:a16="http://schemas.microsoft.com/office/drawing/2014/main" id="{0839A76E-38EC-47C3-9E02-388B50208D37}"/>
              </a:ext>
            </a:extLst>
          </p:cNvPr>
          <p:cNvSpPr>
            <a:spLocks noChangeArrowheads="1"/>
          </p:cNvSpPr>
          <p:nvPr/>
        </p:nvSpPr>
        <p:spPr bwMode="auto">
          <a:xfrm>
            <a:off x="1524001" y="3482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902" name="Rectangle 6">
            <a:extLst>
              <a:ext uri="{FF2B5EF4-FFF2-40B4-BE49-F238E27FC236}">
                <a16:creationId xmlns:a16="http://schemas.microsoft.com/office/drawing/2014/main" id="{E5F03A66-0206-4547-B032-9DC5DD94C31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905" name="Rectangle 9">
            <a:extLst>
              <a:ext uri="{FF2B5EF4-FFF2-40B4-BE49-F238E27FC236}">
                <a16:creationId xmlns:a16="http://schemas.microsoft.com/office/drawing/2014/main" id="{9608EADE-4740-4601-B477-FBA4B3A82184}"/>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 name="Paveikslėlis 9">
            <a:extLst>
              <a:ext uri="{FF2B5EF4-FFF2-40B4-BE49-F238E27FC236}">
                <a16:creationId xmlns:a16="http://schemas.microsoft.com/office/drawing/2014/main" id="{0B930A08-19FF-408B-9FF8-ACAE491347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313" y="1101725"/>
            <a:ext cx="10033686" cy="53848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92969E54-EEBF-421A-9034-77417AC39BE1}"/>
              </a:ext>
            </a:extLst>
          </p:cNvPr>
          <p:cNvSpPr>
            <a:spLocks noGrp="1"/>
          </p:cNvSpPr>
          <p:nvPr>
            <p:ph type="title"/>
          </p:nvPr>
        </p:nvSpPr>
        <p:spPr>
          <a:xfrm>
            <a:off x="549876" y="103574"/>
            <a:ext cx="10515600" cy="1061357"/>
          </a:xfrm>
        </p:spPr>
        <p:txBody>
          <a:bodyPr>
            <a:normAutofit/>
          </a:bodyPr>
          <a:lstStyle/>
          <a:p>
            <a:r>
              <a:rPr lang="lt-LT" sz="2800" b="1" dirty="0">
                <a:solidFill>
                  <a:srgbClr val="FF3300"/>
                </a:solidFill>
                <a:latin typeface="+mn-lt"/>
              </a:rPr>
              <a:t>Socialinės globos namuose apgyvendintų asmenų skaičius</a:t>
            </a:r>
            <a:endParaRPr lang="en-US" sz="2800" b="1" dirty="0">
              <a:solidFill>
                <a:srgbClr val="FF3300"/>
              </a:solidFill>
              <a:latin typeface="+mn-lt"/>
            </a:endParaRPr>
          </a:p>
        </p:txBody>
      </p:sp>
      <p:sp>
        <p:nvSpPr>
          <p:cNvPr id="2" name="Skaidrės numerio vietos rezervavimo ženklas 1">
            <a:extLst>
              <a:ext uri="{FF2B5EF4-FFF2-40B4-BE49-F238E27FC236}">
                <a16:creationId xmlns:a16="http://schemas.microsoft.com/office/drawing/2014/main" id="{800EAA10-2443-4149-80B1-98A882C84676}"/>
              </a:ext>
            </a:extLst>
          </p:cNvPr>
          <p:cNvSpPr>
            <a:spLocks noGrp="1"/>
          </p:cNvSpPr>
          <p:nvPr>
            <p:ph type="sldNum" sz="quarter" idx="12"/>
          </p:nvPr>
        </p:nvSpPr>
        <p:spPr/>
        <p:txBody>
          <a:bodyPr/>
          <a:lstStyle/>
          <a:p>
            <a:fld id="{5ED82A55-6E94-417E-81F2-D5388CFE73D7}" type="slidenum">
              <a:rPr lang="en-US" smtClean="0"/>
              <a:t>61</a:t>
            </a:fld>
            <a:endParaRPr lang="en-US"/>
          </a:p>
        </p:txBody>
      </p:sp>
      <p:pic>
        <p:nvPicPr>
          <p:cNvPr id="6" name="Paveikslėlis 5">
            <a:extLst>
              <a:ext uri="{FF2B5EF4-FFF2-40B4-BE49-F238E27FC236}">
                <a16:creationId xmlns:a16="http://schemas.microsoft.com/office/drawing/2014/main" id="{E3CB9D2F-6EA1-4905-9BF9-A51DAB0961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73426"/>
            <a:ext cx="10956323" cy="4613061"/>
          </a:xfrm>
          <a:prstGeom prst="rect">
            <a:avLst/>
          </a:prstGeom>
          <a:noFill/>
        </p:spPr>
      </p:pic>
    </p:spTree>
    <p:extLst>
      <p:ext uri="{BB962C8B-B14F-4D97-AF65-F5344CB8AC3E}">
        <p14:creationId xmlns:p14="http://schemas.microsoft.com/office/powerpoint/2010/main" val="33403039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numerio vietos rezervavimo ženklas 1">
            <a:extLst>
              <a:ext uri="{FF2B5EF4-FFF2-40B4-BE49-F238E27FC236}">
                <a16:creationId xmlns:a16="http://schemas.microsoft.com/office/drawing/2014/main" id="{A1046E23-F80B-4D2D-A985-CE9FF531D8CA}"/>
              </a:ext>
            </a:extLst>
          </p:cNvPr>
          <p:cNvSpPr>
            <a:spLocks noGrp="1"/>
          </p:cNvSpPr>
          <p:nvPr>
            <p:ph type="sldNum" sz="quarter" idx="12"/>
          </p:nvPr>
        </p:nvSpPr>
        <p:spPr/>
        <p:txBody>
          <a:bodyPr/>
          <a:lstStyle/>
          <a:p>
            <a:fld id="{5ED82A55-6E94-417E-81F2-D5388CFE73D7}" type="slidenum">
              <a:rPr lang="en-US" smtClean="0"/>
              <a:t>62</a:t>
            </a:fld>
            <a:endParaRPr lang="en-US"/>
          </a:p>
        </p:txBody>
      </p:sp>
      <p:sp>
        <p:nvSpPr>
          <p:cNvPr id="45058" name="Rectangle 2">
            <a:extLst>
              <a:ext uri="{FF2B5EF4-FFF2-40B4-BE49-F238E27FC236}">
                <a16:creationId xmlns:a16="http://schemas.microsoft.com/office/drawing/2014/main" id="{87349BD4-644F-4E57-B7C3-5F68F872F1F7}"/>
              </a:ext>
            </a:extLst>
          </p:cNvPr>
          <p:cNvSpPr>
            <a:spLocks noGrp="1" noChangeArrowheads="1"/>
          </p:cNvSpPr>
          <p:nvPr>
            <p:ph type="title" idx="4294967295"/>
          </p:nvPr>
        </p:nvSpPr>
        <p:spPr>
          <a:xfrm>
            <a:off x="0" y="0"/>
            <a:ext cx="10515600" cy="1143000"/>
          </a:xfrm>
        </p:spPr>
        <p:txBody>
          <a:bodyPr/>
          <a:lstStyle/>
          <a:p>
            <a:r>
              <a:rPr lang="lt-LT" altLang="en-US" sz="2800" b="1" dirty="0">
                <a:solidFill>
                  <a:srgbClr val="FF0000"/>
                </a:solidFill>
              </a:rPr>
              <a:t>	</a:t>
            </a:r>
            <a:r>
              <a:rPr lang="lt-LT" altLang="en-US" sz="2800" b="1" dirty="0">
                <a:solidFill>
                  <a:srgbClr val="FF0000"/>
                </a:solidFill>
                <a:latin typeface="+mn-lt"/>
              </a:rPr>
              <a:t>Viešieji pirkimai</a:t>
            </a:r>
          </a:p>
        </p:txBody>
      </p:sp>
      <p:graphicFrame>
        <p:nvGraphicFramePr>
          <p:cNvPr id="6" name="Diagrama 5">
            <a:extLst>
              <a:ext uri="{FF2B5EF4-FFF2-40B4-BE49-F238E27FC236}">
                <a16:creationId xmlns:a16="http://schemas.microsoft.com/office/drawing/2014/main" id="{AFC7CBC0-29A7-45E5-B14E-059796909440}"/>
              </a:ext>
            </a:extLst>
          </p:cNvPr>
          <p:cNvGraphicFramePr>
            <a:graphicFrameLocks/>
          </p:cNvGraphicFramePr>
          <p:nvPr/>
        </p:nvGraphicFramePr>
        <p:xfrm>
          <a:off x="609600" y="1299369"/>
          <a:ext cx="10939849" cy="49006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numerio vietos rezervavimo ženklas 1">
            <a:extLst>
              <a:ext uri="{FF2B5EF4-FFF2-40B4-BE49-F238E27FC236}">
                <a16:creationId xmlns:a16="http://schemas.microsoft.com/office/drawing/2014/main" id="{0AFAF286-C8B3-4FCF-8F92-71E57FCD18E9}"/>
              </a:ext>
            </a:extLst>
          </p:cNvPr>
          <p:cNvSpPr>
            <a:spLocks noGrp="1"/>
          </p:cNvSpPr>
          <p:nvPr>
            <p:ph type="sldNum" sz="quarter" idx="12"/>
          </p:nvPr>
        </p:nvSpPr>
        <p:spPr/>
        <p:txBody>
          <a:bodyPr/>
          <a:lstStyle/>
          <a:p>
            <a:fld id="{5ED82A55-6E94-417E-81F2-D5388CFE73D7}" type="slidenum">
              <a:rPr lang="en-US" smtClean="0"/>
              <a:t>63</a:t>
            </a:fld>
            <a:endParaRPr lang="en-US"/>
          </a:p>
        </p:txBody>
      </p:sp>
      <p:sp>
        <p:nvSpPr>
          <p:cNvPr id="46082" name="Rectangle 2">
            <a:extLst>
              <a:ext uri="{FF2B5EF4-FFF2-40B4-BE49-F238E27FC236}">
                <a16:creationId xmlns:a16="http://schemas.microsoft.com/office/drawing/2014/main" id="{B9C18F9D-0443-486D-9D6A-F18E74CF1299}"/>
              </a:ext>
            </a:extLst>
          </p:cNvPr>
          <p:cNvSpPr>
            <a:spLocks noGrp="1" noChangeArrowheads="1"/>
          </p:cNvSpPr>
          <p:nvPr>
            <p:ph type="title" idx="4294967295"/>
          </p:nvPr>
        </p:nvSpPr>
        <p:spPr>
          <a:xfrm>
            <a:off x="0" y="0"/>
            <a:ext cx="10515600" cy="1168400"/>
          </a:xfrm>
        </p:spPr>
        <p:txBody>
          <a:bodyPr/>
          <a:lstStyle/>
          <a:p>
            <a:r>
              <a:rPr lang="lt-LT" altLang="en-US" sz="2800" b="1" dirty="0">
                <a:solidFill>
                  <a:srgbClr val="FF0000"/>
                </a:solidFill>
              </a:rPr>
              <a:t>	</a:t>
            </a:r>
            <a:r>
              <a:rPr lang="lt-LT" altLang="en-US" sz="2800" b="1" dirty="0">
                <a:solidFill>
                  <a:srgbClr val="FF0000"/>
                </a:solidFill>
                <a:latin typeface="+mn-lt"/>
              </a:rPr>
              <a:t>Viešieji pirkimai</a:t>
            </a:r>
          </a:p>
        </p:txBody>
      </p:sp>
      <p:sp>
        <p:nvSpPr>
          <p:cNvPr id="46084" name="Rectangle 4">
            <a:extLst>
              <a:ext uri="{FF2B5EF4-FFF2-40B4-BE49-F238E27FC236}">
                <a16:creationId xmlns:a16="http://schemas.microsoft.com/office/drawing/2014/main" id="{4B6A5990-8484-4A7B-86FE-EBF98F7D44CC}"/>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087" name="Rectangle 7">
            <a:extLst>
              <a:ext uri="{FF2B5EF4-FFF2-40B4-BE49-F238E27FC236}">
                <a16:creationId xmlns:a16="http://schemas.microsoft.com/office/drawing/2014/main" id="{3FCEAAB3-C999-4CA4-A8E0-CC0E738BE3F7}"/>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 name="Diagrama 6">
            <a:extLst>
              <a:ext uri="{FF2B5EF4-FFF2-40B4-BE49-F238E27FC236}">
                <a16:creationId xmlns:a16="http://schemas.microsoft.com/office/drawing/2014/main" id="{D1BCFC71-E4DC-4180-A67F-BFEB69F2A511}"/>
              </a:ext>
            </a:extLst>
          </p:cNvPr>
          <p:cNvGraphicFramePr>
            <a:graphicFrameLocks/>
          </p:cNvGraphicFramePr>
          <p:nvPr/>
        </p:nvGraphicFramePr>
        <p:xfrm>
          <a:off x="626077" y="1543051"/>
          <a:ext cx="10989274" cy="462709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numerio vietos rezervavimo ženklas 1">
            <a:extLst>
              <a:ext uri="{FF2B5EF4-FFF2-40B4-BE49-F238E27FC236}">
                <a16:creationId xmlns:a16="http://schemas.microsoft.com/office/drawing/2014/main" id="{8D56C1F7-AE7D-4A01-92EA-5AAC38521915}"/>
              </a:ext>
            </a:extLst>
          </p:cNvPr>
          <p:cNvSpPr>
            <a:spLocks noGrp="1"/>
          </p:cNvSpPr>
          <p:nvPr>
            <p:ph type="sldNum" sz="quarter" idx="12"/>
          </p:nvPr>
        </p:nvSpPr>
        <p:spPr/>
        <p:txBody>
          <a:bodyPr/>
          <a:lstStyle/>
          <a:p>
            <a:fld id="{5ED82A55-6E94-417E-81F2-D5388CFE73D7}" type="slidenum">
              <a:rPr lang="en-US" smtClean="0"/>
              <a:t>64</a:t>
            </a:fld>
            <a:endParaRPr lang="en-US"/>
          </a:p>
        </p:txBody>
      </p:sp>
      <p:sp>
        <p:nvSpPr>
          <p:cNvPr id="55298" name="Rectangle 2">
            <a:extLst>
              <a:ext uri="{FF2B5EF4-FFF2-40B4-BE49-F238E27FC236}">
                <a16:creationId xmlns:a16="http://schemas.microsoft.com/office/drawing/2014/main" id="{E3BFD054-7749-4B4E-9097-EDD19EE38A6A}"/>
              </a:ext>
            </a:extLst>
          </p:cNvPr>
          <p:cNvSpPr>
            <a:spLocks noGrp="1" noChangeArrowheads="1"/>
          </p:cNvSpPr>
          <p:nvPr>
            <p:ph type="title" idx="4294967295"/>
          </p:nvPr>
        </p:nvSpPr>
        <p:spPr>
          <a:xfrm>
            <a:off x="0" y="0"/>
            <a:ext cx="10515600" cy="1033463"/>
          </a:xfrm>
        </p:spPr>
        <p:txBody>
          <a:bodyPr/>
          <a:lstStyle/>
          <a:p>
            <a:r>
              <a:rPr lang="lt-LT" altLang="en-US" sz="3200" b="1" dirty="0">
                <a:solidFill>
                  <a:srgbClr val="FF0000"/>
                </a:solidFill>
              </a:rPr>
              <a:t>	</a:t>
            </a:r>
            <a:r>
              <a:rPr lang="lt-LT" altLang="en-US" sz="2800" b="1" dirty="0">
                <a:solidFill>
                  <a:srgbClr val="FF0000"/>
                </a:solidFill>
                <a:latin typeface="+mn-lt"/>
              </a:rPr>
              <a:t>Viešieji pirkimai</a:t>
            </a:r>
          </a:p>
        </p:txBody>
      </p:sp>
      <p:sp>
        <p:nvSpPr>
          <p:cNvPr id="55301" name="Rectangle 5">
            <a:extLst>
              <a:ext uri="{FF2B5EF4-FFF2-40B4-BE49-F238E27FC236}">
                <a16:creationId xmlns:a16="http://schemas.microsoft.com/office/drawing/2014/main" id="{9C54B3DE-EFF0-4874-8421-8247924A827D}"/>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 name="Diagrama 5">
            <a:extLst>
              <a:ext uri="{FF2B5EF4-FFF2-40B4-BE49-F238E27FC236}">
                <a16:creationId xmlns:a16="http://schemas.microsoft.com/office/drawing/2014/main" id="{BF83F201-AE47-4FAC-83EF-40E1B0DB33A8}"/>
              </a:ext>
            </a:extLst>
          </p:cNvPr>
          <p:cNvGraphicFramePr>
            <a:graphicFrameLocks/>
          </p:cNvGraphicFramePr>
          <p:nvPr/>
        </p:nvGraphicFramePr>
        <p:xfrm>
          <a:off x="617838" y="1556950"/>
          <a:ext cx="10956324" cy="46296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85F0D96-C8F5-4C42-A617-A49BE19F54CC}"/>
              </a:ext>
            </a:extLst>
          </p:cNvPr>
          <p:cNvSpPr>
            <a:spLocks noGrp="1" noChangeArrowheads="1"/>
          </p:cNvSpPr>
          <p:nvPr>
            <p:ph type="title"/>
          </p:nvPr>
        </p:nvSpPr>
        <p:spPr>
          <a:xfrm>
            <a:off x="561975" y="-90766"/>
            <a:ext cx="10515600" cy="1325563"/>
          </a:xfrm>
        </p:spPr>
        <p:txBody>
          <a:bodyPr/>
          <a:lstStyle/>
          <a:p>
            <a:r>
              <a:rPr lang="lt-LT" altLang="en-US" sz="2800" b="1" dirty="0">
                <a:solidFill>
                  <a:srgbClr val="FF3300"/>
                </a:solidFill>
                <a:latin typeface="+mn-lt"/>
              </a:rPr>
              <a:t>2016 – 2021 m. vykdyti viešieji pirkimai pagal objekto rūšis</a:t>
            </a:r>
          </a:p>
        </p:txBody>
      </p:sp>
      <p:sp>
        <p:nvSpPr>
          <p:cNvPr id="2" name="Turinio vietos rezervavimo ženklas 1">
            <a:extLst>
              <a:ext uri="{FF2B5EF4-FFF2-40B4-BE49-F238E27FC236}">
                <a16:creationId xmlns:a16="http://schemas.microsoft.com/office/drawing/2014/main" id="{3589399A-96C6-40B7-8E57-2E2AF0805F7C}"/>
              </a:ext>
            </a:extLst>
          </p:cNvPr>
          <p:cNvSpPr>
            <a:spLocks noGrp="1"/>
          </p:cNvSpPr>
          <p:nvPr>
            <p:ph sz="half" idx="1"/>
          </p:nvPr>
        </p:nvSpPr>
        <p:spPr/>
        <p:txBody>
          <a:bodyPr>
            <a:normAutofit/>
          </a:bodyPr>
          <a:lstStyle/>
          <a:p>
            <a:r>
              <a:rPr lang="lt-LT" sz="800" dirty="0"/>
              <a:t>.</a:t>
            </a:r>
            <a:endParaRPr lang="en-US" sz="800" dirty="0"/>
          </a:p>
        </p:txBody>
      </p:sp>
      <p:sp>
        <p:nvSpPr>
          <p:cNvPr id="3" name="Turinio vietos rezervavimo ženklas 2">
            <a:extLst>
              <a:ext uri="{FF2B5EF4-FFF2-40B4-BE49-F238E27FC236}">
                <a16:creationId xmlns:a16="http://schemas.microsoft.com/office/drawing/2014/main" id="{8D3D1B9C-64DD-4F65-B7E7-940293D8E469}"/>
              </a:ext>
            </a:extLst>
          </p:cNvPr>
          <p:cNvSpPr>
            <a:spLocks noGrp="1"/>
          </p:cNvSpPr>
          <p:nvPr>
            <p:ph sz="half" idx="2"/>
          </p:nvPr>
        </p:nvSpPr>
        <p:spPr/>
        <p:txBody>
          <a:bodyPr>
            <a:normAutofit/>
          </a:bodyPr>
          <a:lstStyle/>
          <a:p>
            <a:r>
              <a:rPr lang="lt-LT" sz="800" dirty="0"/>
              <a:t>.</a:t>
            </a:r>
            <a:endParaRPr lang="en-US" sz="800" dirty="0"/>
          </a:p>
        </p:txBody>
      </p:sp>
      <p:sp>
        <p:nvSpPr>
          <p:cNvPr id="4" name="Skaidrės numerio vietos rezervavimo ženklas 3">
            <a:extLst>
              <a:ext uri="{FF2B5EF4-FFF2-40B4-BE49-F238E27FC236}">
                <a16:creationId xmlns:a16="http://schemas.microsoft.com/office/drawing/2014/main" id="{34DF3EEE-A97A-423B-9927-32D521384970}"/>
              </a:ext>
            </a:extLst>
          </p:cNvPr>
          <p:cNvSpPr>
            <a:spLocks noGrp="1"/>
          </p:cNvSpPr>
          <p:nvPr>
            <p:ph type="sldNum" sz="quarter" idx="12"/>
          </p:nvPr>
        </p:nvSpPr>
        <p:spPr/>
        <p:txBody>
          <a:bodyPr/>
          <a:lstStyle/>
          <a:p>
            <a:fld id="{5ED82A55-6E94-417E-81F2-D5388CFE73D7}" type="slidenum">
              <a:rPr lang="en-US" smtClean="0"/>
              <a:t>65</a:t>
            </a:fld>
            <a:endParaRPr lang="en-US"/>
          </a:p>
        </p:txBody>
      </p:sp>
      <p:sp>
        <p:nvSpPr>
          <p:cNvPr id="56325" name="Rectangle 5">
            <a:extLst>
              <a:ext uri="{FF2B5EF4-FFF2-40B4-BE49-F238E27FC236}">
                <a16:creationId xmlns:a16="http://schemas.microsoft.com/office/drawing/2014/main" id="{251E622A-B160-4542-914C-E64386568B9C}"/>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 name="Diagrama 9">
            <a:extLst>
              <a:ext uri="{FF2B5EF4-FFF2-40B4-BE49-F238E27FC236}">
                <a16:creationId xmlns:a16="http://schemas.microsoft.com/office/drawing/2014/main" id="{89108F9A-78C5-473A-8716-189A824FD80D}"/>
              </a:ext>
            </a:extLst>
          </p:cNvPr>
          <p:cNvGraphicFramePr>
            <a:graphicFrameLocks noChangeAspect="1"/>
          </p:cNvGraphicFramePr>
          <p:nvPr/>
        </p:nvGraphicFramePr>
        <p:xfrm>
          <a:off x="561975" y="1530211"/>
          <a:ext cx="4981575" cy="1990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a 10">
            <a:extLst>
              <a:ext uri="{FF2B5EF4-FFF2-40B4-BE49-F238E27FC236}">
                <a16:creationId xmlns:a16="http://schemas.microsoft.com/office/drawing/2014/main" id="{6C408E09-B248-4467-86E7-E62E91B78318}"/>
              </a:ext>
            </a:extLst>
          </p:cNvPr>
          <p:cNvGraphicFramePr>
            <a:graphicFrameLocks noChangeAspect="1"/>
          </p:cNvGraphicFramePr>
          <p:nvPr/>
        </p:nvGraphicFramePr>
        <p:xfrm>
          <a:off x="5819775" y="1438275"/>
          <a:ext cx="4605337" cy="2019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a 11">
            <a:extLst>
              <a:ext uri="{FF2B5EF4-FFF2-40B4-BE49-F238E27FC236}">
                <a16:creationId xmlns:a16="http://schemas.microsoft.com/office/drawing/2014/main" id="{005B8E18-5ADD-418D-B002-37CF2CD88CC1}"/>
              </a:ext>
            </a:extLst>
          </p:cNvPr>
          <p:cNvGraphicFramePr>
            <a:graphicFrameLocks noChangeAspect="1"/>
          </p:cNvGraphicFramePr>
          <p:nvPr/>
        </p:nvGraphicFramePr>
        <p:xfrm>
          <a:off x="750094" y="4001294"/>
          <a:ext cx="4605335" cy="15659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Objektas 4">
            <a:extLst>
              <a:ext uri="{FF2B5EF4-FFF2-40B4-BE49-F238E27FC236}">
                <a16:creationId xmlns:a16="http://schemas.microsoft.com/office/drawing/2014/main" id="{506F094B-13D3-4C5D-B762-ACDB912626F0}"/>
              </a:ext>
            </a:extLst>
          </p:cNvPr>
          <p:cNvGraphicFramePr>
            <a:graphicFrameLocks noChangeAspect="1"/>
          </p:cNvGraphicFramePr>
          <p:nvPr/>
        </p:nvGraphicFramePr>
        <p:xfrm>
          <a:off x="5661194" y="3636206"/>
          <a:ext cx="4763918" cy="229616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FF1DA473-10BD-4598-9443-40EA9E5A1093}"/>
              </a:ext>
            </a:extLst>
          </p:cNvPr>
          <p:cNvSpPr>
            <a:spLocks noGrp="1" noChangeArrowheads="1"/>
          </p:cNvSpPr>
          <p:nvPr>
            <p:ph type="title"/>
          </p:nvPr>
        </p:nvSpPr>
        <p:spPr>
          <a:xfrm>
            <a:off x="541638" y="191208"/>
            <a:ext cx="9526588" cy="1145116"/>
          </a:xfrm>
        </p:spPr>
        <p:txBody>
          <a:bodyPr>
            <a:noAutofit/>
          </a:bodyPr>
          <a:lstStyle/>
          <a:p>
            <a:r>
              <a:rPr lang="lt-LT" altLang="en-US" sz="2800" b="1" dirty="0">
                <a:solidFill>
                  <a:srgbClr val="FF0000"/>
                </a:solidFill>
                <a:latin typeface="+mn-lt"/>
              </a:rPr>
              <a:t>Šilumos (</a:t>
            </a:r>
            <a:r>
              <a:rPr lang="lt-LT" altLang="en-US" sz="2800" b="1" dirty="0" err="1">
                <a:solidFill>
                  <a:srgbClr val="FF0000"/>
                </a:solidFill>
                <a:latin typeface="+mn-lt"/>
              </a:rPr>
              <a:t>šaltnešio</a:t>
            </a:r>
            <a:r>
              <a:rPr lang="lt-LT" altLang="en-US" sz="2800" b="1" dirty="0">
                <a:solidFill>
                  <a:srgbClr val="FF0000"/>
                </a:solidFill>
                <a:latin typeface="+mn-lt"/>
              </a:rPr>
              <a:t>) gamybos išlaidų palyginamieji rodikliai</a:t>
            </a:r>
            <a:br>
              <a:rPr lang="lt-LT" altLang="en-US" sz="2800" b="1" dirty="0">
                <a:solidFill>
                  <a:srgbClr val="FF0000"/>
                </a:solidFill>
                <a:latin typeface="+mn-lt"/>
              </a:rPr>
            </a:br>
            <a:r>
              <a:rPr lang="lt-LT" altLang="en-US" sz="2800" b="1" dirty="0">
                <a:solidFill>
                  <a:srgbClr val="FF0000"/>
                </a:solidFill>
                <a:latin typeface="+mn-lt"/>
              </a:rPr>
              <a:t>pagal sąnaudų struktūrą</a:t>
            </a:r>
          </a:p>
        </p:txBody>
      </p:sp>
      <p:graphicFrame>
        <p:nvGraphicFramePr>
          <p:cNvPr id="5" name="Turinio vietos rezervavimo ženklas 4">
            <a:extLst>
              <a:ext uri="{FF2B5EF4-FFF2-40B4-BE49-F238E27FC236}">
                <a16:creationId xmlns:a16="http://schemas.microsoft.com/office/drawing/2014/main" id="{1957E9BD-D4A1-4FE2-A84E-73A448D4B1A0}"/>
              </a:ext>
            </a:extLst>
          </p:cNvPr>
          <p:cNvGraphicFramePr>
            <a:graphicFrameLocks noGrp="1"/>
          </p:cNvGraphicFramePr>
          <p:nvPr>
            <p:ph sz="half" idx="1"/>
          </p:nvPr>
        </p:nvGraphicFramePr>
        <p:xfrm>
          <a:off x="613719" y="1603645"/>
          <a:ext cx="10964562" cy="4801476"/>
        </p:xfrm>
        <a:graphic>
          <a:graphicData uri="http://schemas.openxmlformats.org/drawingml/2006/table">
            <a:tbl>
              <a:tblPr firstRow="1" firstCol="1" bandRow="1"/>
              <a:tblGrid>
                <a:gridCol w="2004732">
                  <a:extLst>
                    <a:ext uri="{9D8B030D-6E8A-4147-A177-3AD203B41FA5}">
                      <a16:colId xmlns:a16="http://schemas.microsoft.com/office/drawing/2014/main" val="2451548462"/>
                    </a:ext>
                  </a:extLst>
                </a:gridCol>
                <a:gridCol w="707040">
                  <a:extLst>
                    <a:ext uri="{9D8B030D-6E8A-4147-A177-3AD203B41FA5}">
                      <a16:colId xmlns:a16="http://schemas.microsoft.com/office/drawing/2014/main" val="3880632104"/>
                    </a:ext>
                  </a:extLst>
                </a:gridCol>
                <a:gridCol w="1541347">
                  <a:extLst>
                    <a:ext uri="{9D8B030D-6E8A-4147-A177-3AD203B41FA5}">
                      <a16:colId xmlns:a16="http://schemas.microsoft.com/office/drawing/2014/main" val="3250178118"/>
                    </a:ext>
                  </a:extLst>
                </a:gridCol>
                <a:gridCol w="1541347">
                  <a:extLst>
                    <a:ext uri="{9D8B030D-6E8A-4147-A177-3AD203B41FA5}">
                      <a16:colId xmlns:a16="http://schemas.microsoft.com/office/drawing/2014/main" val="899209413"/>
                    </a:ext>
                  </a:extLst>
                </a:gridCol>
                <a:gridCol w="1541347">
                  <a:extLst>
                    <a:ext uri="{9D8B030D-6E8A-4147-A177-3AD203B41FA5}">
                      <a16:colId xmlns:a16="http://schemas.microsoft.com/office/drawing/2014/main" val="2543157285"/>
                    </a:ext>
                  </a:extLst>
                </a:gridCol>
                <a:gridCol w="1541347">
                  <a:extLst>
                    <a:ext uri="{9D8B030D-6E8A-4147-A177-3AD203B41FA5}">
                      <a16:colId xmlns:a16="http://schemas.microsoft.com/office/drawing/2014/main" val="2609535770"/>
                    </a:ext>
                  </a:extLst>
                </a:gridCol>
                <a:gridCol w="2087402">
                  <a:extLst>
                    <a:ext uri="{9D8B030D-6E8A-4147-A177-3AD203B41FA5}">
                      <a16:colId xmlns:a16="http://schemas.microsoft.com/office/drawing/2014/main" val="325942127"/>
                    </a:ext>
                  </a:extLst>
                </a:gridCol>
              </a:tblGrid>
              <a:tr h="1084090">
                <a:tc>
                  <a:txBody>
                    <a:bodyPr/>
                    <a:lstStyle/>
                    <a:p>
                      <a:pPr algn="ctr">
                        <a:lnSpc>
                          <a:spcPct val="107000"/>
                        </a:lnSpc>
                        <a:spcAft>
                          <a:spcPts val="8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Šilumos gamybos išlaidos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 PVM)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07000"/>
                        </a:lnSpc>
                        <a:spcAft>
                          <a:spcPts val="8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Vnt.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07000"/>
                        </a:lnSpc>
                        <a:spcAft>
                          <a:spcPts val="8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2017 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 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2019 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 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2021 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01976930"/>
                  </a:ext>
                </a:extLst>
              </a:tr>
              <a:tr h="559520">
                <a:tc>
                  <a:txBody>
                    <a:bodyPr/>
                    <a:lstStyle/>
                    <a:p>
                      <a:pPr algn="ctr">
                        <a:lnSpc>
                          <a:spcPct val="107000"/>
                        </a:lnSpc>
                        <a:spcAft>
                          <a:spcPts val="8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 PVM)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 PVM)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 PVM)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 PVM)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10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10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 PVM)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3944433"/>
                  </a:ext>
                </a:extLst>
              </a:tr>
              <a:tr h="324591">
                <a:tc>
                  <a:txBody>
                    <a:bodyPr/>
                    <a:lstStyle/>
                    <a:p>
                      <a:pPr>
                        <a:lnSpc>
                          <a:spcPct val="107000"/>
                        </a:lnSpc>
                        <a:spcAft>
                          <a:spcPts val="8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Išlaidos kurui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52 543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77 872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64 960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67 017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10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68 149</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843589"/>
                  </a:ext>
                </a:extLst>
              </a:tr>
              <a:tr h="222270">
                <a:tc>
                  <a:txBody>
                    <a:bodyPr/>
                    <a:lstStyle/>
                    <a:p>
                      <a:pPr>
                        <a:lnSpc>
                          <a:spcPct val="107000"/>
                        </a:lnSpc>
                        <a:spcAft>
                          <a:spcPts val="8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dyzelinis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effectLst/>
                          <a:latin typeface="Times New Roman" panose="02020603050405020304" pitchFamily="18" charset="0"/>
                          <a:ea typeface="Calibri" panose="020F0502020204030204" pitchFamily="34" charset="0"/>
                          <a:cs typeface="Times New Roman" panose="02020603050405020304" pitchFamily="18" charset="0"/>
                        </a:rPr>
                        <a:t>5 932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effectLst/>
                          <a:latin typeface="Times New Roman" panose="02020603050405020304" pitchFamily="18" charset="0"/>
                          <a:ea typeface="Calibri" panose="020F0502020204030204" pitchFamily="34" charset="0"/>
                          <a:cs typeface="Times New Roman" panose="02020603050405020304" pitchFamily="18" charset="0"/>
                        </a:rPr>
                        <a:t>5 356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4 550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2 173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2336668"/>
                  </a:ext>
                </a:extLst>
              </a:tr>
              <a:tr h="222270">
                <a:tc>
                  <a:txBody>
                    <a:bodyPr/>
                    <a:lstStyle/>
                    <a:p>
                      <a:pPr>
                        <a:lnSpc>
                          <a:spcPct val="107000"/>
                        </a:lnSpc>
                        <a:spcAft>
                          <a:spcPts val="8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skiedros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51 661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60 320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49 728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51 590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53 300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389882"/>
                  </a:ext>
                </a:extLst>
              </a:tr>
              <a:tr h="324591">
                <a:tc>
                  <a:txBody>
                    <a:bodyPr/>
                    <a:lstStyle/>
                    <a:p>
                      <a:pPr>
                        <a:lnSpc>
                          <a:spcPct val="107000"/>
                        </a:lnSpc>
                        <a:spcAft>
                          <a:spcPts val="8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pjuvenų brikėtai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675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11 100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9 876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10 877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12 676</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153976"/>
                  </a:ext>
                </a:extLst>
              </a:tr>
              <a:tr h="324591">
                <a:tc>
                  <a:txBody>
                    <a:bodyPr/>
                    <a:lstStyle/>
                    <a:p>
                      <a:pPr>
                        <a:lnSpc>
                          <a:spcPct val="107000"/>
                        </a:lnSpc>
                        <a:spcAft>
                          <a:spcPts val="8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 medžio granulės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268674"/>
                  </a:ext>
                </a:extLst>
              </a:tr>
              <a:tr h="222270">
                <a:tc>
                  <a:txBody>
                    <a:bodyPr/>
                    <a:lstStyle/>
                    <a:p>
                      <a:pPr>
                        <a:lnSpc>
                          <a:spcPct val="107000"/>
                        </a:lnSpc>
                        <a:spcAft>
                          <a:spcPts val="8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Kitos išlaidos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7 539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3 821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effectLst/>
                          <a:latin typeface="Times New Roman" panose="02020603050405020304" pitchFamily="18" charset="0"/>
                          <a:ea typeface="Calibri" panose="020F0502020204030204" pitchFamily="34" charset="0"/>
                          <a:cs typeface="Times New Roman" panose="02020603050405020304" pitchFamily="18" charset="0"/>
                        </a:rPr>
                        <a:t>7 725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7 318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11 053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861644"/>
                  </a:ext>
                </a:extLst>
              </a:tr>
              <a:tr h="588906">
                <a:tc>
                  <a:txBody>
                    <a:bodyPr/>
                    <a:lstStyle/>
                    <a:p>
                      <a:pPr>
                        <a:lnSpc>
                          <a:spcPct val="107000"/>
                        </a:lnSpc>
                        <a:spcAft>
                          <a:spcPts val="8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Elektros energija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14 610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16 223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effectLst/>
                          <a:latin typeface="Times New Roman" panose="02020603050405020304" pitchFamily="18" charset="0"/>
                          <a:ea typeface="Calibri" panose="020F0502020204030204" pitchFamily="34" charset="0"/>
                          <a:cs typeface="Times New Roman" panose="02020603050405020304" pitchFamily="18" charset="0"/>
                        </a:rPr>
                        <a:t>16 628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8 285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8 832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658292"/>
                  </a:ext>
                </a:extLst>
              </a:tr>
              <a:tr h="657335">
                <a:tc>
                  <a:txBody>
                    <a:bodyPr/>
                    <a:lstStyle/>
                    <a:p>
                      <a:pPr>
                        <a:lnSpc>
                          <a:spcPct val="107000"/>
                        </a:lnSpc>
                        <a:spcAft>
                          <a:spcPts val="8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Darbo užmokestis ir mokesčiai Sodrai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34 355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34 069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effectLst/>
                          <a:latin typeface="Times New Roman" panose="02020603050405020304" pitchFamily="18" charset="0"/>
                          <a:ea typeface="Calibri" panose="020F0502020204030204" pitchFamily="34" charset="0"/>
                          <a:cs typeface="Times New Roman" panose="02020603050405020304" pitchFamily="18" charset="0"/>
                        </a:rPr>
                        <a:t>37 562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41 246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48 516</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132859"/>
                  </a:ext>
                </a:extLst>
              </a:tr>
              <a:tr h="222270">
                <a:tc>
                  <a:txBody>
                    <a:bodyPr/>
                    <a:lstStyle/>
                    <a:p>
                      <a:pPr>
                        <a:lnSpc>
                          <a:spcPct val="107000"/>
                        </a:lnSpc>
                        <a:spcAft>
                          <a:spcPts val="8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Viso:</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15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109 047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131 986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126 874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1000"/>
                        </a:spcAft>
                      </a:pPr>
                      <a:r>
                        <a:rPr lang="lt-LT"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123 866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1000"/>
                        </a:spcAft>
                      </a:pP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136 551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44671699"/>
                  </a:ext>
                </a:extLst>
              </a:tr>
            </a:tbl>
          </a:graphicData>
        </a:graphic>
      </p:graphicFrame>
      <p:sp>
        <p:nvSpPr>
          <p:cNvPr id="2" name="Skaidrės numerio vietos rezervavimo ženklas 1">
            <a:extLst>
              <a:ext uri="{FF2B5EF4-FFF2-40B4-BE49-F238E27FC236}">
                <a16:creationId xmlns:a16="http://schemas.microsoft.com/office/drawing/2014/main" id="{4C2DEC55-B0BD-4D6E-93F3-589C13D5C829}"/>
              </a:ext>
            </a:extLst>
          </p:cNvPr>
          <p:cNvSpPr>
            <a:spLocks noGrp="1"/>
          </p:cNvSpPr>
          <p:nvPr>
            <p:ph type="sldNum" sz="quarter" idx="12"/>
          </p:nvPr>
        </p:nvSpPr>
        <p:spPr/>
        <p:txBody>
          <a:bodyPr/>
          <a:lstStyle/>
          <a:p>
            <a:fld id="{5ED82A55-6E94-417E-81F2-D5388CFE73D7}" type="slidenum">
              <a:rPr lang="en-US" smtClean="0"/>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numerio vietos rezervavimo ženklas 1">
            <a:extLst>
              <a:ext uri="{FF2B5EF4-FFF2-40B4-BE49-F238E27FC236}">
                <a16:creationId xmlns:a16="http://schemas.microsoft.com/office/drawing/2014/main" id="{60CAA748-D10C-489D-9ACA-C62DC58789F5}"/>
              </a:ext>
            </a:extLst>
          </p:cNvPr>
          <p:cNvSpPr>
            <a:spLocks noGrp="1"/>
          </p:cNvSpPr>
          <p:nvPr>
            <p:ph type="sldNum" sz="quarter" idx="12"/>
          </p:nvPr>
        </p:nvSpPr>
        <p:spPr/>
        <p:txBody>
          <a:bodyPr/>
          <a:lstStyle/>
          <a:p>
            <a:fld id="{5ED82A55-6E94-417E-81F2-D5388CFE73D7}" type="slidenum">
              <a:rPr lang="en-US" smtClean="0"/>
              <a:t>67</a:t>
            </a:fld>
            <a:endParaRPr lang="en-US"/>
          </a:p>
        </p:txBody>
      </p:sp>
      <p:sp>
        <p:nvSpPr>
          <p:cNvPr id="57346" name="Rectangle 2">
            <a:extLst>
              <a:ext uri="{FF2B5EF4-FFF2-40B4-BE49-F238E27FC236}">
                <a16:creationId xmlns:a16="http://schemas.microsoft.com/office/drawing/2014/main" id="{C2434916-248C-4A10-B1A1-A50D81FBEBB0}"/>
              </a:ext>
            </a:extLst>
          </p:cNvPr>
          <p:cNvSpPr>
            <a:spLocks noGrp="1" noChangeArrowheads="1"/>
          </p:cNvSpPr>
          <p:nvPr>
            <p:ph type="title" idx="4294967295"/>
          </p:nvPr>
        </p:nvSpPr>
        <p:spPr>
          <a:xfrm>
            <a:off x="0" y="-82550"/>
            <a:ext cx="10515600" cy="1325563"/>
          </a:xfrm>
        </p:spPr>
        <p:txBody>
          <a:bodyPr/>
          <a:lstStyle/>
          <a:p>
            <a:r>
              <a:rPr lang="lt-LT" altLang="en-US" sz="2800" b="1" dirty="0">
                <a:solidFill>
                  <a:srgbClr val="FF3300"/>
                </a:solidFill>
              </a:rPr>
              <a:t>	</a:t>
            </a:r>
            <a:r>
              <a:rPr lang="lt-LT" altLang="en-US" sz="2800" b="1" dirty="0">
                <a:solidFill>
                  <a:srgbClr val="FF3300"/>
                </a:solidFill>
                <a:latin typeface="+mn-lt"/>
              </a:rPr>
              <a:t>Šilumos (</a:t>
            </a:r>
            <a:r>
              <a:rPr lang="lt-LT" altLang="en-US" sz="2800" b="1" dirty="0" err="1">
                <a:solidFill>
                  <a:srgbClr val="FF3300"/>
                </a:solidFill>
                <a:latin typeface="+mn-lt"/>
              </a:rPr>
              <a:t>šaltnešio</a:t>
            </a:r>
            <a:r>
              <a:rPr lang="lt-LT" altLang="en-US" sz="2800" b="1" dirty="0">
                <a:solidFill>
                  <a:srgbClr val="FF3300"/>
                </a:solidFill>
                <a:latin typeface="+mn-lt"/>
              </a:rPr>
              <a:t>) gamybos išlaidos kurui, EUR (su PVM)</a:t>
            </a:r>
          </a:p>
        </p:txBody>
      </p:sp>
      <p:pic>
        <p:nvPicPr>
          <p:cNvPr id="5" name="Paveikslėlis 4">
            <a:extLst>
              <a:ext uri="{FF2B5EF4-FFF2-40B4-BE49-F238E27FC236}">
                <a16:creationId xmlns:a16="http://schemas.microsoft.com/office/drawing/2014/main" id="{6E5685F2-0080-481D-8CF5-ABB6190B67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298" y="1614616"/>
            <a:ext cx="10966578" cy="4563762"/>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numerio vietos rezervavimo ženklas 1">
            <a:extLst>
              <a:ext uri="{FF2B5EF4-FFF2-40B4-BE49-F238E27FC236}">
                <a16:creationId xmlns:a16="http://schemas.microsoft.com/office/drawing/2014/main" id="{59518DE3-4035-4B20-8EEF-C4A7BDC19D22}"/>
              </a:ext>
            </a:extLst>
          </p:cNvPr>
          <p:cNvSpPr>
            <a:spLocks noGrp="1"/>
          </p:cNvSpPr>
          <p:nvPr>
            <p:ph type="sldNum" sz="quarter" idx="12"/>
          </p:nvPr>
        </p:nvSpPr>
        <p:spPr/>
        <p:txBody>
          <a:bodyPr/>
          <a:lstStyle/>
          <a:p>
            <a:fld id="{5ED82A55-6E94-417E-81F2-D5388CFE73D7}" type="slidenum">
              <a:rPr lang="en-US" smtClean="0"/>
              <a:t>68</a:t>
            </a:fld>
            <a:endParaRPr lang="en-US"/>
          </a:p>
        </p:txBody>
      </p:sp>
      <p:sp>
        <p:nvSpPr>
          <p:cNvPr id="84994" name="Rectangle 2">
            <a:extLst>
              <a:ext uri="{FF2B5EF4-FFF2-40B4-BE49-F238E27FC236}">
                <a16:creationId xmlns:a16="http://schemas.microsoft.com/office/drawing/2014/main" id="{16BF953D-7148-4754-A9E3-A6B0040B041D}"/>
              </a:ext>
            </a:extLst>
          </p:cNvPr>
          <p:cNvSpPr>
            <a:spLocks noGrp="1" noChangeArrowheads="1"/>
          </p:cNvSpPr>
          <p:nvPr>
            <p:ph type="title" idx="4294967295"/>
          </p:nvPr>
        </p:nvSpPr>
        <p:spPr>
          <a:xfrm>
            <a:off x="0" y="80963"/>
            <a:ext cx="11633200" cy="1325562"/>
          </a:xfrm>
        </p:spPr>
        <p:txBody>
          <a:bodyPr>
            <a:noAutofit/>
          </a:bodyPr>
          <a:lstStyle/>
          <a:p>
            <a:pPr algn="ctr">
              <a:lnSpc>
                <a:spcPts val="3400"/>
              </a:lnSpc>
            </a:pPr>
            <a:r>
              <a:rPr lang="lt-LT" altLang="en-US" sz="2800" b="1" dirty="0">
                <a:solidFill>
                  <a:srgbClr val="FF3300"/>
                </a:solidFill>
                <a:latin typeface="+mn-lt"/>
              </a:rPr>
              <a:t>Šilumos (</a:t>
            </a:r>
            <a:r>
              <a:rPr lang="lt-LT" altLang="en-US" sz="2800" b="1" dirty="0" err="1">
                <a:solidFill>
                  <a:srgbClr val="FF3300"/>
                </a:solidFill>
                <a:latin typeface="+mn-lt"/>
              </a:rPr>
              <a:t>šaltnešio</a:t>
            </a:r>
            <a:r>
              <a:rPr lang="lt-LT" altLang="en-US" sz="2800" b="1" dirty="0">
                <a:solidFill>
                  <a:srgbClr val="FF3300"/>
                </a:solidFill>
                <a:latin typeface="+mn-lt"/>
              </a:rPr>
              <a:t>) gamybos </a:t>
            </a:r>
            <a:r>
              <a:rPr lang="lt-LT" altLang="en-US" sz="2800" b="1" dirty="0" err="1">
                <a:solidFill>
                  <a:srgbClr val="FF3300"/>
                </a:solidFill>
                <a:latin typeface="+mn-lt"/>
              </a:rPr>
              <a:t>išlaidospagal</a:t>
            </a:r>
            <a:r>
              <a:rPr lang="lt-LT" altLang="en-US" sz="2800" b="1" dirty="0">
                <a:solidFill>
                  <a:srgbClr val="FF3300"/>
                </a:solidFill>
                <a:latin typeface="+mn-lt"/>
              </a:rPr>
              <a:t> sąnaudų </a:t>
            </a:r>
            <a:r>
              <a:rPr lang="lt-LT" altLang="en-US" sz="2800" b="1" dirty="0" err="1">
                <a:solidFill>
                  <a:srgbClr val="FF3300"/>
                </a:solidFill>
                <a:latin typeface="+mn-lt"/>
              </a:rPr>
              <a:t>strukūrą</a:t>
            </a:r>
            <a:r>
              <a:rPr lang="lt-LT" altLang="en-US" sz="2800" b="1" dirty="0">
                <a:solidFill>
                  <a:srgbClr val="FF3300"/>
                </a:solidFill>
                <a:latin typeface="+mn-lt"/>
              </a:rPr>
              <a:t>, įskaitant investicijas </a:t>
            </a:r>
          </a:p>
        </p:txBody>
      </p:sp>
      <p:sp>
        <p:nvSpPr>
          <p:cNvPr id="85002" name="Rectangle 10">
            <a:extLst>
              <a:ext uri="{FF2B5EF4-FFF2-40B4-BE49-F238E27FC236}">
                <a16:creationId xmlns:a16="http://schemas.microsoft.com/office/drawing/2014/main" id="{E0504E59-D0F6-455B-825B-6C8E6B78E1CB}"/>
              </a:ext>
            </a:extLst>
          </p:cNvPr>
          <p:cNvSpPr>
            <a:spLocks noChangeArrowheads="1"/>
          </p:cNvSpPr>
          <p:nvPr/>
        </p:nvSpPr>
        <p:spPr bwMode="auto">
          <a:xfrm>
            <a:off x="1524001" y="-184666"/>
            <a:ext cx="10150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822325">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5003" name="Rectangle 11">
            <a:extLst>
              <a:ext uri="{FF2B5EF4-FFF2-40B4-BE49-F238E27FC236}">
                <a16:creationId xmlns:a16="http://schemas.microsoft.com/office/drawing/2014/main" id="{FA0C10B5-F0E3-4E2A-80DF-22ECFF877A73}"/>
              </a:ext>
            </a:extLst>
          </p:cNvPr>
          <p:cNvSpPr>
            <a:spLocks noChangeArrowheads="1"/>
          </p:cNvSpPr>
          <p:nvPr/>
        </p:nvSpPr>
        <p:spPr bwMode="auto">
          <a:xfrm>
            <a:off x="1524001" y="28919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graphicFrame>
        <p:nvGraphicFramePr>
          <p:cNvPr id="3" name="Lentelė 2">
            <a:extLst>
              <a:ext uri="{FF2B5EF4-FFF2-40B4-BE49-F238E27FC236}">
                <a16:creationId xmlns:a16="http://schemas.microsoft.com/office/drawing/2014/main" id="{CEE17ED3-48C0-4281-839A-EB2B952C3BEF}"/>
              </a:ext>
            </a:extLst>
          </p:cNvPr>
          <p:cNvGraphicFramePr>
            <a:graphicFrameLocks noGrp="1"/>
          </p:cNvGraphicFramePr>
          <p:nvPr/>
        </p:nvGraphicFramePr>
        <p:xfrm>
          <a:off x="593123" y="1556951"/>
          <a:ext cx="11129318" cy="4588476"/>
        </p:xfrm>
        <a:graphic>
          <a:graphicData uri="http://schemas.openxmlformats.org/drawingml/2006/table">
            <a:tbl>
              <a:tblPr firstRow="1" firstCol="1" bandRow="1"/>
              <a:tblGrid>
                <a:gridCol w="3959589">
                  <a:extLst>
                    <a:ext uri="{9D8B030D-6E8A-4147-A177-3AD203B41FA5}">
                      <a16:colId xmlns:a16="http://schemas.microsoft.com/office/drawing/2014/main" val="4262236166"/>
                    </a:ext>
                  </a:extLst>
                </a:gridCol>
                <a:gridCol w="1186629">
                  <a:extLst>
                    <a:ext uri="{9D8B030D-6E8A-4147-A177-3AD203B41FA5}">
                      <a16:colId xmlns:a16="http://schemas.microsoft.com/office/drawing/2014/main" val="3886045678"/>
                    </a:ext>
                  </a:extLst>
                </a:gridCol>
                <a:gridCol w="1328189">
                  <a:extLst>
                    <a:ext uri="{9D8B030D-6E8A-4147-A177-3AD203B41FA5}">
                      <a16:colId xmlns:a16="http://schemas.microsoft.com/office/drawing/2014/main" val="3835265668"/>
                    </a:ext>
                  </a:extLst>
                </a:gridCol>
                <a:gridCol w="1328189">
                  <a:extLst>
                    <a:ext uri="{9D8B030D-6E8A-4147-A177-3AD203B41FA5}">
                      <a16:colId xmlns:a16="http://schemas.microsoft.com/office/drawing/2014/main" val="349358015"/>
                    </a:ext>
                  </a:extLst>
                </a:gridCol>
                <a:gridCol w="1663361">
                  <a:extLst>
                    <a:ext uri="{9D8B030D-6E8A-4147-A177-3AD203B41FA5}">
                      <a16:colId xmlns:a16="http://schemas.microsoft.com/office/drawing/2014/main" val="3424659617"/>
                    </a:ext>
                  </a:extLst>
                </a:gridCol>
                <a:gridCol w="1663361">
                  <a:extLst>
                    <a:ext uri="{9D8B030D-6E8A-4147-A177-3AD203B41FA5}">
                      <a16:colId xmlns:a16="http://schemas.microsoft.com/office/drawing/2014/main" val="199686010"/>
                    </a:ext>
                  </a:extLst>
                </a:gridCol>
              </a:tblGrid>
              <a:tr h="747449">
                <a:tc rowSpan="2">
                  <a:txBody>
                    <a:bodyPr/>
                    <a:lstStyle/>
                    <a:p>
                      <a:pPr algn="just">
                        <a:lnSpc>
                          <a:spcPct val="107000"/>
                        </a:lnSpc>
                        <a:spcAft>
                          <a:spcPts val="80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Sąnaudų</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pavadinimas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 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 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 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 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 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74550674"/>
                  </a:ext>
                </a:extLst>
              </a:tr>
              <a:tr h="575722">
                <a:tc vMerge="1">
                  <a:txBody>
                    <a:bodyPr/>
                    <a:lstStyle/>
                    <a:p>
                      <a:endParaRPr lang="en-US"/>
                    </a:p>
                  </a:txBody>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/MWh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/MWh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/MWh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/MWh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/MWh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8432832"/>
                  </a:ext>
                </a:extLst>
              </a:tr>
              <a:tr h="407700">
                <a:tc>
                  <a:txBody>
                    <a:bodyPr/>
                    <a:lstStyle/>
                    <a:p>
                      <a:pP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Išlaidos kurui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021827"/>
                  </a:ext>
                </a:extLst>
              </a:tr>
              <a:tr h="389168">
                <a:tc>
                  <a:txBody>
                    <a:bodyPr/>
                    <a:lstStyle/>
                    <a:p>
                      <a:pP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Kitos išlaidos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002244"/>
                  </a:ext>
                </a:extLst>
              </a:tr>
              <a:tr h="389168">
                <a:tc>
                  <a:txBody>
                    <a:bodyPr/>
                    <a:lstStyle/>
                    <a:p>
                      <a:pP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Elektros energija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4,92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983202"/>
                  </a:ext>
                </a:extLst>
              </a:tr>
              <a:tr h="407700">
                <a:tc>
                  <a:txBody>
                    <a:bodyPr/>
                    <a:lstStyle/>
                    <a:p>
                      <a:pP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Darbo užmokestis ir mokesčiai Sodrai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16,47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653408"/>
                  </a:ext>
                </a:extLst>
              </a:tr>
              <a:tr h="796868">
                <a:tc>
                  <a:txBody>
                    <a:bodyPr/>
                    <a:lstStyle/>
                    <a:p>
                      <a:pP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Amortizaciniai atskaitymai (katilinės esminio pagerinimo darbai)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9,58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10,42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025009"/>
                  </a:ext>
                </a:extLst>
              </a:tr>
              <a:tr h="874701">
                <a:tc>
                  <a:txBody>
                    <a:bodyPr/>
                    <a:lstStyle/>
                    <a:p>
                      <a:pP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viso: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44,37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49,36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1261775"/>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numerio vietos rezervavimo ženklas 1">
            <a:extLst>
              <a:ext uri="{FF2B5EF4-FFF2-40B4-BE49-F238E27FC236}">
                <a16:creationId xmlns:a16="http://schemas.microsoft.com/office/drawing/2014/main" id="{1E0F48F7-9D41-4E1F-BAF2-E86F46544D93}"/>
              </a:ext>
            </a:extLst>
          </p:cNvPr>
          <p:cNvSpPr>
            <a:spLocks noGrp="1"/>
          </p:cNvSpPr>
          <p:nvPr>
            <p:ph type="sldNum" sz="quarter" idx="12"/>
          </p:nvPr>
        </p:nvSpPr>
        <p:spPr/>
        <p:txBody>
          <a:bodyPr/>
          <a:lstStyle/>
          <a:p>
            <a:fld id="{5ED82A55-6E94-417E-81F2-D5388CFE73D7}" type="slidenum">
              <a:rPr lang="en-US" smtClean="0"/>
              <a:t>69</a:t>
            </a:fld>
            <a:endParaRPr lang="en-US"/>
          </a:p>
        </p:txBody>
      </p:sp>
      <p:sp>
        <p:nvSpPr>
          <p:cNvPr id="47106" name="Rectangle 2">
            <a:extLst>
              <a:ext uri="{FF2B5EF4-FFF2-40B4-BE49-F238E27FC236}">
                <a16:creationId xmlns:a16="http://schemas.microsoft.com/office/drawing/2014/main" id="{E695F918-6EE9-41AD-A92F-E702A2F99E34}"/>
              </a:ext>
            </a:extLst>
          </p:cNvPr>
          <p:cNvSpPr>
            <a:spLocks noGrp="1" noChangeArrowheads="1"/>
          </p:cNvSpPr>
          <p:nvPr>
            <p:ph type="title" idx="4294967295"/>
          </p:nvPr>
        </p:nvSpPr>
        <p:spPr>
          <a:xfrm>
            <a:off x="0" y="69850"/>
            <a:ext cx="9621838" cy="993775"/>
          </a:xfrm>
        </p:spPr>
        <p:txBody>
          <a:bodyPr>
            <a:normAutofit/>
          </a:bodyPr>
          <a:lstStyle/>
          <a:p>
            <a:pPr>
              <a:lnSpc>
                <a:spcPts val="3400"/>
              </a:lnSpc>
            </a:pPr>
            <a:r>
              <a:rPr lang="lt-LT" altLang="en-US" sz="2800" b="1" dirty="0">
                <a:solidFill>
                  <a:srgbClr val="FF3300"/>
                </a:solidFill>
                <a:latin typeface="+mn-lt"/>
              </a:rPr>
              <a:t>Šilumos (</a:t>
            </a:r>
            <a:r>
              <a:rPr lang="lt-LT" altLang="en-US" sz="2800" b="1" dirty="0" err="1">
                <a:solidFill>
                  <a:srgbClr val="FF3300"/>
                </a:solidFill>
                <a:latin typeface="+mn-lt"/>
              </a:rPr>
              <a:t>šaltnešio</a:t>
            </a:r>
            <a:r>
              <a:rPr lang="lt-LT" altLang="en-US" sz="2800" b="1" dirty="0">
                <a:solidFill>
                  <a:srgbClr val="FF3300"/>
                </a:solidFill>
                <a:latin typeface="+mn-lt"/>
              </a:rPr>
              <a:t>) gamybos </a:t>
            </a:r>
            <a:r>
              <a:rPr lang="lt-LT" altLang="en-US" sz="2800" b="1" dirty="0" err="1">
                <a:solidFill>
                  <a:srgbClr val="FF3300"/>
                </a:solidFill>
                <a:latin typeface="+mn-lt"/>
              </a:rPr>
              <a:t>gamybos</a:t>
            </a:r>
            <a:r>
              <a:rPr lang="lt-LT" altLang="en-US" sz="2800" b="1" dirty="0">
                <a:solidFill>
                  <a:srgbClr val="FF3300"/>
                </a:solidFill>
                <a:latin typeface="+mn-lt"/>
              </a:rPr>
              <a:t> kaina </a:t>
            </a:r>
            <a:r>
              <a:rPr lang="lt-LT" sz="2800" b="1" dirty="0">
                <a:latin typeface="+mn-lt"/>
              </a:rPr>
              <a:t>€/</a:t>
            </a:r>
            <a:r>
              <a:rPr lang="lt-LT" altLang="en-US" sz="2800" b="1" dirty="0">
                <a:solidFill>
                  <a:srgbClr val="FF3300"/>
                </a:solidFill>
                <a:latin typeface="+mn-lt"/>
              </a:rPr>
              <a:t>MWh (su PVM)</a:t>
            </a:r>
          </a:p>
        </p:txBody>
      </p:sp>
      <p:pic>
        <p:nvPicPr>
          <p:cNvPr id="6" name="Paveikslėlis 5">
            <a:extLst>
              <a:ext uri="{FF2B5EF4-FFF2-40B4-BE49-F238E27FC236}">
                <a16:creationId xmlns:a16="http://schemas.microsoft.com/office/drawing/2014/main" id="{01D7AB56-2194-450A-83FE-DBACBBCE79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076" y="1581665"/>
            <a:ext cx="10964562" cy="46049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FCA510C-3F4D-40A4-BD9B-6C99EC9C4AA1}"/>
              </a:ext>
            </a:extLst>
          </p:cNvPr>
          <p:cNvSpPr>
            <a:spLocks noGrp="1"/>
          </p:cNvSpPr>
          <p:nvPr>
            <p:ph type="title"/>
          </p:nvPr>
        </p:nvSpPr>
        <p:spPr>
          <a:xfrm>
            <a:off x="516924" y="-62706"/>
            <a:ext cx="10515600" cy="1325563"/>
          </a:xfrm>
        </p:spPr>
        <p:txBody>
          <a:bodyPr>
            <a:normAutofit/>
          </a:bodyPr>
          <a:lstStyle/>
          <a:p>
            <a:r>
              <a:rPr lang="lt-LT" sz="2800" b="1" dirty="0">
                <a:solidFill>
                  <a:srgbClr val="FF0000"/>
                </a:solidFill>
                <a:latin typeface="+mn-lt"/>
              </a:rPr>
              <a:t>Rokiškio psichiatrijos ligoninė</a:t>
            </a:r>
            <a:endParaRPr lang="en-US" sz="2800" b="1" dirty="0">
              <a:solidFill>
                <a:srgbClr val="FF0000"/>
              </a:solidFill>
              <a:latin typeface="+mn-lt"/>
            </a:endParaRPr>
          </a:p>
        </p:txBody>
      </p:sp>
      <p:pic>
        <p:nvPicPr>
          <p:cNvPr id="5" name="Turinio vietos rezervavimo ženklas 4">
            <a:extLst>
              <a:ext uri="{FF2B5EF4-FFF2-40B4-BE49-F238E27FC236}">
                <a16:creationId xmlns:a16="http://schemas.microsoft.com/office/drawing/2014/main" id="{8FF7EB59-76E3-44F3-ACCD-8CF36C17BF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3874" y="1375334"/>
            <a:ext cx="9925050" cy="4767261"/>
          </a:xfrm>
        </p:spPr>
      </p:pic>
    </p:spTree>
    <p:extLst>
      <p:ext uri="{BB962C8B-B14F-4D97-AF65-F5344CB8AC3E}">
        <p14:creationId xmlns:p14="http://schemas.microsoft.com/office/powerpoint/2010/main" val="3311955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8BA6825-586B-41F8-91F5-FDEF58CB9D69}"/>
              </a:ext>
            </a:extLst>
          </p:cNvPr>
          <p:cNvSpPr>
            <a:spLocks noGrp="1" noChangeArrowheads="1"/>
          </p:cNvSpPr>
          <p:nvPr>
            <p:ph type="title"/>
          </p:nvPr>
        </p:nvSpPr>
        <p:spPr>
          <a:xfrm>
            <a:off x="518779" y="427037"/>
            <a:ext cx="9360096" cy="620713"/>
          </a:xfrm>
        </p:spPr>
        <p:txBody>
          <a:bodyPr>
            <a:noAutofit/>
          </a:bodyPr>
          <a:lstStyle/>
          <a:p>
            <a:r>
              <a:rPr lang="lt-LT" sz="2800" b="1" dirty="0">
                <a:solidFill>
                  <a:srgbClr val="FF0000"/>
                </a:solidFill>
                <a:effectLst/>
                <a:latin typeface="+mn-lt"/>
                <a:ea typeface="Calibri" panose="020F0502020204030204" pitchFamily="34" charset="0"/>
              </a:rPr>
              <a:t>Šilumos </a:t>
            </a:r>
            <a:r>
              <a:rPr lang="lt-LT" sz="2800" b="1" dirty="0">
                <a:solidFill>
                  <a:srgbClr val="FF0000"/>
                </a:solidFill>
                <a:effectLst/>
                <a:latin typeface="+mn-lt"/>
                <a:ea typeface="Times New Roman" panose="02020603050405020304" pitchFamily="18" charset="0"/>
              </a:rPr>
              <a:t>(</a:t>
            </a:r>
            <a:r>
              <a:rPr lang="lt-LT" sz="2800" b="1" dirty="0" err="1">
                <a:solidFill>
                  <a:srgbClr val="FF0000"/>
                </a:solidFill>
                <a:effectLst/>
                <a:latin typeface="+mn-lt"/>
                <a:ea typeface="Times New Roman" panose="02020603050405020304" pitchFamily="18" charset="0"/>
              </a:rPr>
              <a:t>šaltnešio</a:t>
            </a:r>
            <a:r>
              <a:rPr lang="lt-LT" sz="2800" b="1" dirty="0">
                <a:solidFill>
                  <a:srgbClr val="FF0000"/>
                </a:solidFill>
                <a:effectLst/>
                <a:latin typeface="+mn-lt"/>
                <a:ea typeface="Times New Roman" panose="02020603050405020304" pitchFamily="18" charset="0"/>
              </a:rPr>
              <a:t>) </a:t>
            </a:r>
            <a:r>
              <a:rPr lang="lt-LT" sz="2800" b="1" dirty="0">
                <a:solidFill>
                  <a:srgbClr val="FF0000"/>
                </a:solidFill>
                <a:effectLst/>
                <a:latin typeface="+mn-lt"/>
                <a:ea typeface="Calibri" panose="020F0502020204030204" pitchFamily="34" charset="0"/>
              </a:rPr>
              <a:t>savikaina pagal sąnaudų struktūrą, įskaitant investicijas, EUR/MWh (su PVM)</a:t>
            </a:r>
            <a:endParaRPr lang="lt-LT" altLang="en-US" sz="2800" b="1" dirty="0">
              <a:solidFill>
                <a:srgbClr val="FF0000"/>
              </a:solidFill>
              <a:latin typeface="+mn-lt"/>
            </a:endParaRPr>
          </a:p>
        </p:txBody>
      </p:sp>
      <p:pic>
        <p:nvPicPr>
          <p:cNvPr id="8" name="Lentelės vietos rezervavimo ženklas 7">
            <a:extLst>
              <a:ext uri="{FF2B5EF4-FFF2-40B4-BE49-F238E27FC236}">
                <a16:creationId xmlns:a16="http://schemas.microsoft.com/office/drawing/2014/main" id="{1E6DFD4E-22B3-4B73-9DCF-72A23F7753C1}"/>
              </a:ext>
            </a:extLst>
          </p:cNvPr>
          <p:cNvPicPr>
            <a:picLocks noGrp="1" noChangeAspect="1"/>
          </p:cNvPicPr>
          <p:nvPr>
            <p:ph type="tbl" idx="1"/>
          </p:nvPr>
        </p:nvPicPr>
        <p:blipFill>
          <a:blip r:embed="rId2">
            <a:extLst>
              <a:ext uri="{28A0092B-C50C-407E-A947-70E740481C1C}">
                <a14:useLocalDpi xmlns:a14="http://schemas.microsoft.com/office/drawing/2010/main" val="0"/>
              </a:ext>
            </a:extLst>
          </a:blip>
          <a:stretch>
            <a:fillRect/>
          </a:stretch>
        </p:blipFill>
        <p:spPr bwMode="auto">
          <a:xfrm>
            <a:off x="2992867" y="1811699"/>
            <a:ext cx="6206266" cy="4102964"/>
          </a:xfrm>
          <a:prstGeom prst="rect">
            <a:avLst/>
          </a:prstGeom>
          <a:noFill/>
        </p:spPr>
      </p:pic>
      <p:sp>
        <p:nvSpPr>
          <p:cNvPr id="2" name="Skaidrės numerio vietos rezervavimo ženklas 1">
            <a:extLst>
              <a:ext uri="{FF2B5EF4-FFF2-40B4-BE49-F238E27FC236}">
                <a16:creationId xmlns:a16="http://schemas.microsoft.com/office/drawing/2014/main" id="{993999C2-8678-418F-A945-D5F7882D3D6E}"/>
              </a:ext>
            </a:extLst>
          </p:cNvPr>
          <p:cNvSpPr>
            <a:spLocks noGrp="1"/>
          </p:cNvSpPr>
          <p:nvPr>
            <p:ph type="sldNum" sz="quarter" idx="12"/>
          </p:nvPr>
        </p:nvSpPr>
        <p:spPr/>
        <p:txBody>
          <a:bodyPr/>
          <a:lstStyle/>
          <a:p>
            <a:fld id="{1BD341EA-33EF-4039-BB28-6DE1CBF9FA3D}" type="slidenum">
              <a:rPr lang="lt-LT" altLang="en-US" smtClean="0"/>
              <a:pPr/>
              <a:t>70</a:t>
            </a:fld>
            <a:endParaRPr lang="lt-LT"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8E94C3F-8F5E-492A-84C0-EE013014E7D6}"/>
              </a:ext>
            </a:extLst>
          </p:cNvPr>
          <p:cNvSpPr>
            <a:spLocks noGrp="1"/>
          </p:cNvSpPr>
          <p:nvPr>
            <p:ph type="title"/>
          </p:nvPr>
        </p:nvSpPr>
        <p:spPr>
          <a:xfrm>
            <a:off x="518984" y="53341"/>
            <a:ext cx="10972800" cy="1143000"/>
          </a:xfrm>
        </p:spPr>
        <p:txBody>
          <a:bodyPr>
            <a:normAutofit/>
          </a:bodyPr>
          <a:lstStyle/>
          <a:p>
            <a:r>
              <a:rPr lang="lt-LT" sz="2800" b="1" dirty="0">
                <a:solidFill>
                  <a:srgbClr val="FF0000"/>
                </a:solidFill>
                <a:latin typeface="+mn-lt"/>
              </a:rPr>
              <a:t>Iš katilinės perduotos šilumos kiekis, MWh</a:t>
            </a:r>
            <a:endParaRPr lang="en-US" sz="2800" b="1" dirty="0">
              <a:solidFill>
                <a:srgbClr val="FF0000"/>
              </a:solidFill>
              <a:latin typeface="+mn-lt"/>
            </a:endParaRPr>
          </a:p>
        </p:txBody>
      </p:sp>
      <p:pic>
        <p:nvPicPr>
          <p:cNvPr id="4" name="Paveikslėlis 3">
            <a:extLst>
              <a:ext uri="{FF2B5EF4-FFF2-40B4-BE49-F238E27FC236}">
                <a16:creationId xmlns:a16="http://schemas.microsoft.com/office/drawing/2014/main" id="{F4E20C50-D4C9-4AF2-B3B5-9B0E0A52A3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837" y="1573427"/>
            <a:ext cx="10923373" cy="4659732"/>
          </a:xfrm>
          <a:prstGeom prst="rect">
            <a:avLst/>
          </a:prstGeom>
          <a:noFill/>
        </p:spPr>
      </p:pic>
    </p:spTree>
    <p:extLst>
      <p:ext uri="{BB962C8B-B14F-4D97-AF65-F5344CB8AC3E}">
        <p14:creationId xmlns:p14="http://schemas.microsoft.com/office/powerpoint/2010/main" val="22673278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48C3C7B-F8FD-47BC-AAE5-7DECCC7AF4CE}"/>
              </a:ext>
            </a:extLst>
          </p:cNvPr>
          <p:cNvSpPr>
            <a:spLocks noGrp="1"/>
          </p:cNvSpPr>
          <p:nvPr>
            <p:ph type="title"/>
          </p:nvPr>
        </p:nvSpPr>
        <p:spPr>
          <a:xfrm>
            <a:off x="535460" y="192260"/>
            <a:ext cx="10972800" cy="1143000"/>
          </a:xfrm>
        </p:spPr>
        <p:txBody>
          <a:bodyPr>
            <a:noAutofit/>
          </a:bodyPr>
          <a:lstStyle/>
          <a:p>
            <a:r>
              <a:rPr lang="lt-LT" sz="2800" b="1" dirty="0">
                <a:solidFill>
                  <a:srgbClr val="FF0000"/>
                </a:solidFill>
                <a:effectLst/>
                <a:latin typeface="+mn-lt"/>
                <a:ea typeface="Times New Roman" panose="02020603050405020304" pitchFamily="18" charset="0"/>
                <a:cs typeface="Times New Roman" panose="02020603050405020304" pitchFamily="18" charset="0"/>
              </a:rPr>
              <a:t>Šilumos (</a:t>
            </a:r>
            <a:r>
              <a:rPr lang="lt-LT" sz="2800" b="1" dirty="0" err="1">
                <a:solidFill>
                  <a:srgbClr val="FF0000"/>
                </a:solidFill>
                <a:effectLst/>
                <a:latin typeface="+mn-lt"/>
                <a:ea typeface="Times New Roman" panose="02020603050405020304" pitchFamily="18" charset="0"/>
                <a:cs typeface="Times New Roman" panose="02020603050405020304" pitchFamily="18" charset="0"/>
              </a:rPr>
              <a:t>šaltnešio</a:t>
            </a:r>
            <a:r>
              <a:rPr lang="lt-LT" sz="2800" b="1" dirty="0">
                <a:solidFill>
                  <a:srgbClr val="FF0000"/>
                </a:solidFill>
                <a:effectLst/>
                <a:latin typeface="+mn-lt"/>
                <a:ea typeface="Times New Roman" panose="02020603050405020304" pitchFamily="18" charset="0"/>
                <a:cs typeface="Times New Roman" panose="02020603050405020304" pitchFamily="18" charset="0"/>
              </a:rPr>
              <a:t>) gamybos </a:t>
            </a:r>
            <a:r>
              <a:rPr lang="lt-LT" sz="2800" b="1" dirty="0">
                <a:solidFill>
                  <a:srgbClr val="FF0000"/>
                </a:solidFill>
                <a:latin typeface="+mn-lt"/>
                <a:ea typeface="Times New Roman" panose="02020603050405020304" pitchFamily="18" charset="0"/>
                <a:cs typeface="Times New Roman" panose="02020603050405020304" pitchFamily="18" charset="0"/>
              </a:rPr>
              <a:t>kaina</a:t>
            </a:r>
            <a:br>
              <a:rPr lang="en-US" sz="2800" b="1" dirty="0">
                <a:solidFill>
                  <a:srgbClr val="FF0000"/>
                </a:solidFill>
                <a:effectLst/>
                <a:latin typeface="+mn-lt"/>
                <a:ea typeface="Calibri" panose="020F0502020204030204" pitchFamily="34" charset="0"/>
                <a:cs typeface="Times New Roman" panose="02020603050405020304" pitchFamily="18" charset="0"/>
              </a:rPr>
            </a:br>
            <a:endParaRPr lang="en-US" sz="2800" b="1" dirty="0">
              <a:solidFill>
                <a:srgbClr val="FF0000"/>
              </a:solidFill>
              <a:latin typeface="+mn-lt"/>
            </a:endParaRPr>
          </a:p>
        </p:txBody>
      </p:sp>
      <p:pic>
        <p:nvPicPr>
          <p:cNvPr id="5" name="Lentelės vietos rezervavimo ženklas 4">
            <a:extLst>
              <a:ext uri="{FF2B5EF4-FFF2-40B4-BE49-F238E27FC236}">
                <a16:creationId xmlns:a16="http://schemas.microsoft.com/office/drawing/2014/main" id="{7CA6DC40-43AC-42FC-842C-E4D6E81D5605}"/>
              </a:ext>
            </a:extLst>
          </p:cNvPr>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bwMode="auto">
          <a:xfrm>
            <a:off x="634314" y="1556951"/>
            <a:ext cx="10873946" cy="4629665"/>
          </a:xfrm>
          <a:prstGeom prst="rect">
            <a:avLst/>
          </a:prstGeom>
          <a:noFill/>
        </p:spPr>
      </p:pic>
    </p:spTree>
    <p:extLst>
      <p:ext uri="{BB962C8B-B14F-4D97-AF65-F5344CB8AC3E}">
        <p14:creationId xmlns:p14="http://schemas.microsoft.com/office/powerpoint/2010/main" val="3866424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4AF7B9-F638-456B-BC42-520785BB5C86}"/>
              </a:ext>
            </a:extLst>
          </p:cNvPr>
          <p:cNvSpPr>
            <a:spLocks noGrp="1"/>
          </p:cNvSpPr>
          <p:nvPr>
            <p:ph type="title"/>
          </p:nvPr>
        </p:nvSpPr>
        <p:spPr>
          <a:xfrm>
            <a:off x="494270" y="0"/>
            <a:ext cx="10972800" cy="1143000"/>
          </a:xfrm>
        </p:spPr>
        <p:txBody>
          <a:bodyPr>
            <a:normAutofit/>
          </a:bodyPr>
          <a:lstStyle/>
          <a:p>
            <a:r>
              <a:rPr lang="en-US" sz="2800" b="1" dirty="0" err="1">
                <a:solidFill>
                  <a:srgbClr val="FF0000"/>
                </a:solidFill>
                <a:latin typeface="+mn-lt"/>
              </a:rPr>
              <a:t>Palyginamieji</a:t>
            </a:r>
            <a:r>
              <a:rPr lang="en-US" sz="2800" b="1" dirty="0">
                <a:solidFill>
                  <a:srgbClr val="FF0000"/>
                </a:solidFill>
                <a:latin typeface="+mn-lt"/>
              </a:rPr>
              <a:t> </a:t>
            </a:r>
            <a:r>
              <a:rPr lang="en-US" sz="2800" b="1" dirty="0" err="1">
                <a:solidFill>
                  <a:srgbClr val="FF0000"/>
                </a:solidFill>
                <a:latin typeface="+mn-lt"/>
              </a:rPr>
              <a:t>energijos</a:t>
            </a:r>
            <a:r>
              <a:rPr lang="en-US" sz="2800" b="1" dirty="0">
                <a:solidFill>
                  <a:srgbClr val="FF0000"/>
                </a:solidFill>
                <a:latin typeface="+mn-lt"/>
              </a:rPr>
              <a:t> </a:t>
            </a:r>
            <a:r>
              <a:rPr lang="en-US" sz="2800" b="1" dirty="0" err="1">
                <a:solidFill>
                  <a:srgbClr val="FF0000"/>
                </a:solidFill>
                <a:latin typeface="+mn-lt"/>
              </a:rPr>
              <a:t>gamybos</a:t>
            </a:r>
            <a:r>
              <a:rPr lang="en-US" sz="2800" b="1" dirty="0">
                <a:solidFill>
                  <a:srgbClr val="FF0000"/>
                </a:solidFill>
                <a:latin typeface="+mn-lt"/>
              </a:rPr>
              <a:t> </a:t>
            </a:r>
            <a:r>
              <a:rPr lang="en-US" sz="2800" b="1" dirty="0" err="1">
                <a:solidFill>
                  <a:srgbClr val="FF0000"/>
                </a:solidFill>
                <a:latin typeface="+mn-lt"/>
              </a:rPr>
              <a:t>ir</a:t>
            </a:r>
            <a:r>
              <a:rPr lang="en-US" sz="2800" b="1" dirty="0">
                <a:solidFill>
                  <a:srgbClr val="FF0000"/>
                </a:solidFill>
                <a:latin typeface="+mn-lt"/>
              </a:rPr>
              <a:t> </a:t>
            </a:r>
            <a:r>
              <a:rPr lang="en-US" sz="2800" b="1" dirty="0" err="1">
                <a:solidFill>
                  <a:srgbClr val="FF0000"/>
                </a:solidFill>
                <a:latin typeface="+mn-lt"/>
              </a:rPr>
              <a:t>suvartojimo</a:t>
            </a:r>
            <a:r>
              <a:rPr lang="en-US" sz="2800" b="1" dirty="0">
                <a:solidFill>
                  <a:srgbClr val="FF0000"/>
                </a:solidFill>
                <a:latin typeface="+mn-lt"/>
              </a:rPr>
              <a:t> </a:t>
            </a:r>
            <a:r>
              <a:rPr lang="en-US" sz="2800" b="1" dirty="0" err="1">
                <a:solidFill>
                  <a:srgbClr val="FF0000"/>
                </a:solidFill>
                <a:latin typeface="+mn-lt"/>
              </a:rPr>
              <a:t>rodikliai</a:t>
            </a:r>
            <a:endParaRPr lang="en-US" sz="2800" b="1" dirty="0">
              <a:solidFill>
                <a:srgbClr val="FF0000"/>
              </a:solidFill>
              <a:latin typeface="+mn-lt"/>
            </a:endParaRPr>
          </a:p>
        </p:txBody>
      </p:sp>
      <p:graphicFrame>
        <p:nvGraphicFramePr>
          <p:cNvPr id="4" name="Lentelės vietos rezervavimo ženklas 3">
            <a:extLst>
              <a:ext uri="{FF2B5EF4-FFF2-40B4-BE49-F238E27FC236}">
                <a16:creationId xmlns:a16="http://schemas.microsoft.com/office/drawing/2014/main" id="{EE518F42-7B52-44A7-970F-CE6C8FD721FB}"/>
              </a:ext>
            </a:extLst>
          </p:cNvPr>
          <p:cNvGraphicFramePr>
            <a:graphicFrameLocks noGrp="1"/>
          </p:cNvGraphicFramePr>
          <p:nvPr>
            <p:ph type="tbl" idx="1"/>
          </p:nvPr>
        </p:nvGraphicFramePr>
        <p:xfrm>
          <a:off x="650790" y="1614616"/>
          <a:ext cx="11846011" cy="4616260"/>
        </p:xfrm>
        <a:graphic>
          <a:graphicData uri="http://schemas.openxmlformats.org/drawingml/2006/table">
            <a:tbl>
              <a:tblPr firstRow="1" firstCol="1" bandRow="1"/>
              <a:tblGrid>
                <a:gridCol w="3605992">
                  <a:extLst>
                    <a:ext uri="{9D8B030D-6E8A-4147-A177-3AD203B41FA5}">
                      <a16:colId xmlns:a16="http://schemas.microsoft.com/office/drawing/2014/main" val="2004806039"/>
                    </a:ext>
                  </a:extLst>
                </a:gridCol>
                <a:gridCol w="1276179">
                  <a:extLst>
                    <a:ext uri="{9D8B030D-6E8A-4147-A177-3AD203B41FA5}">
                      <a16:colId xmlns:a16="http://schemas.microsoft.com/office/drawing/2014/main" val="4029276541"/>
                    </a:ext>
                  </a:extLst>
                </a:gridCol>
                <a:gridCol w="1276179">
                  <a:extLst>
                    <a:ext uri="{9D8B030D-6E8A-4147-A177-3AD203B41FA5}">
                      <a16:colId xmlns:a16="http://schemas.microsoft.com/office/drawing/2014/main" val="852240056"/>
                    </a:ext>
                  </a:extLst>
                </a:gridCol>
                <a:gridCol w="1276179">
                  <a:extLst>
                    <a:ext uri="{9D8B030D-6E8A-4147-A177-3AD203B41FA5}">
                      <a16:colId xmlns:a16="http://schemas.microsoft.com/office/drawing/2014/main" val="1466038848"/>
                    </a:ext>
                  </a:extLst>
                </a:gridCol>
                <a:gridCol w="1342154">
                  <a:extLst>
                    <a:ext uri="{9D8B030D-6E8A-4147-A177-3AD203B41FA5}">
                      <a16:colId xmlns:a16="http://schemas.microsoft.com/office/drawing/2014/main" val="2830849187"/>
                    </a:ext>
                  </a:extLst>
                </a:gridCol>
                <a:gridCol w="1269561">
                  <a:extLst>
                    <a:ext uri="{9D8B030D-6E8A-4147-A177-3AD203B41FA5}">
                      <a16:colId xmlns:a16="http://schemas.microsoft.com/office/drawing/2014/main" val="2574838242"/>
                    </a:ext>
                  </a:extLst>
                </a:gridCol>
                <a:gridCol w="1799767">
                  <a:extLst>
                    <a:ext uri="{9D8B030D-6E8A-4147-A177-3AD203B41FA5}">
                      <a16:colId xmlns:a16="http://schemas.microsoft.com/office/drawing/2014/main" val="2170036906"/>
                    </a:ext>
                  </a:extLst>
                </a:gridCol>
              </a:tblGrid>
              <a:tr h="1091726">
                <a:tc>
                  <a:txBody>
                    <a:bodyPr/>
                    <a:lstStyle/>
                    <a:p>
                      <a:pPr algn="ctr">
                        <a:lnSpc>
                          <a:spcPct val="107000"/>
                        </a:lnSpc>
                        <a:spcAft>
                          <a:spcPts val="80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Rodikliai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 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 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 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 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37198197"/>
                  </a:ext>
                </a:extLst>
              </a:tr>
              <a:tr h="589019">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Šilumos gamybos kaina, EUR/MWh (su PVM)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31,43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43,93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46,37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67446191"/>
                  </a:ext>
                </a:extLst>
              </a:tr>
              <a:tr h="862281">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Iš katilinės atleistos šilumos (šaltnešio) kiekis, MWh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3.470,00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3.299,00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3.223,00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2.819,00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2.945,00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53787148"/>
                  </a:ext>
                </a:extLst>
              </a:tr>
              <a:tr h="537759">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Šildomas plotas, m</a:t>
                      </a:r>
                      <a:r>
                        <a:rPr lang="en-US" sz="1800" baseline="30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15.859,74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15.859,74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15.859,74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16.846,79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16.846,79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3956168"/>
                  </a:ext>
                </a:extLst>
              </a:tr>
              <a:tr h="589019">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*Sunaudota vandens /išleista nuotekų,  m</a:t>
                      </a:r>
                      <a:r>
                        <a:rPr lang="en-US" sz="1800" baseline="30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25.660,00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26.681,72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25.597,65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23.519,00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25.000,00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34763716"/>
                  </a:ext>
                </a:extLst>
              </a:tr>
              <a:tr h="473228">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*Karšto vandens suvartojimas, m</a:t>
                      </a:r>
                      <a:r>
                        <a:rPr lang="en-US" sz="1800" baseline="30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8.950,00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9.071,00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9.422,00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9.326,00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9.600,00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19077723"/>
                  </a:ext>
                </a:extLst>
              </a:tr>
              <a:tr h="473228">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*Sunaudota elektros energijos, kWh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865.180,00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777.400,00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765.334,00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699.628,2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693.752,00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1181010"/>
                  </a:ext>
                </a:extLst>
              </a:tr>
            </a:tbl>
          </a:graphicData>
        </a:graphic>
      </p:graphicFrame>
    </p:spTree>
    <p:extLst>
      <p:ext uri="{BB962C8B-B14F-4D97-AF65-F5344CB8AC3E}">
        <p14:creationId xmlns:p14="http://schemas.microsoft.com/office/powerpoint/2010/main" val="14810186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E59B6A2D-DCA6-4BC1-B8F9-C9D0ACDB9FCF}"/>
              </a:ext>
            </a:extLst>
          </p:cNvPr>
          <p:cNvSpPr>
            <a:spLocks noGrp="1" noChangeArrowheads="1"/>
          </p:cNvSpPr>
          <p:nvPr>
            <p:ph type="title"/>
          </p:nvPr>
        </p:nvSpPr>
        <p:spPr>
          <a:xfrm>
            <a:off x="518125" y="8238"/>
            <a:ext cx="9355096" cy="1143000"/>
          </a:xfrm>
        </p:spPr>
        <p:txBody>
          <a:bodyPr>
            <a:normAutofit/>
          </a:bodyPr>
          <a:lstStyle/>
          <a:p>
            <a:pPr>
              <a:lnSpc>
                <a:spcPts val="3400"/>
              </a:lnSpc>
            </a:pPr>
            <a:r>
              <a:rPr lang="lt-LT" altLang="en-US" sz="2800" b="1" dirty="0">
                <a:solidFill>
                  <a:srgbClr val="FF3300"/>
                </a:solidFill>
                <a:latin typeface="+mn-lt"/>
              </a:rPr>
              <a:t>Informacinės technologijos, įranga jų diegimas ir atnaujinimas</a:t>
            </a:r>
            <a:r>
              <a:rPr lang="lt-LT" altLang="en-US" sz="2800" dirty="0">
                <a:latin typeface="+mn-lt"/>
              </a:rPr>
              <a:t> </a:t>
            </a:r>
          </a:p>
        </p:txBody>
      </p:sp>
      <p:graphicFrame>
        <p:nvGraphicFramePr>
          <p:cNvPr id="5" name="Lentelės vietos rezervavimo ženklas 4">
            <a:extLst>
              <a:ext uri="{FF2B5EF4-FFF2-40B4-BE49-F238E27FC236}">
                <a16:creationId xmlns:a16="http://schemas.microsoft.com/office/drawing/2014/main" id="{12F877BB-B903-483C-A3FA-FE8F0BF11A01}"/>
              </a:ext>
            </a:extLst>
          </p:cNvPr>
          <p:cNvGraphicFramePr>
            <a:graphicFrameLocks noGrp="1"/>
          </p:cNvGraphicFramePr>
          <p:nvPr>
            <p:ph type="tbl" idx="1"/>
          </p:nvPr>
        </p:nvGraphicFramePr>
        <p:xfrm>
          <a:off x="645435" y="1478281"/>
          <a:ext cx="10022564" cy="2571956"/>
        </p:xfrm>
        <a:graphic>
          <a:graphicData uri="http://schemas.openxmlformats.org/drawingml/2006/table">
            <a:tbl>
              <a:tblPr firstRow="1" firstCol="1" bandRow="1"/>
              <a:tblGrid>
                <a:gridCol w="766654">
                  <a:extLst>
                    <a:ext uri="{9D8B030D-6E8A-4147-A177-3AD203B41FA5}">
                      <a16:colId xmlns:a16="http://schemas.microsoft.com/office/drawing/2014/main" val="3766307372"/>
                    </a:ext>
                  </a:extLst>
                </a:gridCol>
                <a:gridCol w="147124">
                  <a:extLst>
                    <a:ext uri="{9D8B030D-6E8A-4147-A177-3AD203B41FA5}">
                      <a16:colId xmlns:a16="http://schemas.microsoft.com/office/drawing/2014/main" val="4144861938"/>
                    </a:ext>
                  </a:extLst>
                </a:gridCol>
                <a:gridCol w="1998002">
                  <a:extLst>
                    <a:ext uri="{9D8B030D-6E8A-4147-A177-3AD203B41FA5}">
                      <a16:colId xmlns:a16="http://schemas.microsoft.com/office/drawing/2014/main" val="3109247747"/>
                    </a:ext>
                  </a:extLst>
                </a:gridCol>
                <a:gridCol w="1365287">
                  <a:extLst>
                    <a:ext uri="{9D8B030D-6E8A-4147-A177-3AD203B41FA5}">
                      <a16:colId xmlns:a16="http://schemas.microsoft.com/office/drawing/2014/main" val="2043239191"/>
                    </a:ext>
                  </a:extLst>
                </a:gridCol>
                <a:gridCol w="1116201">
                  <a:extLst>
                    <a:ext uri="{9D8B030D-6E8A-4147-A177-3AD203B41FA5}">
                      <a16:colId xmlns:a16="http://schemas.microsoft.com/office/drawing/2014/main" val="1079269107"/>
                    </a:ext>
                  </a:extLst>
                </a:gridCol>
                <a:gridCol w="1249361">
                  <a:extLst>
                    <a:ext uri="{9D8B030D-6E8A-4147-A177-3AD203B41FA5}">
                      <a16:colId xmlns:a16="http://schemas.microsoft.com/office/drawing/2014/main" val="992556202"/>
                    </a:ext>
                  </a:extLst>
                </a:gridCol>
                <a:gridCol w="1116201">
                  <a:extLst>
                    <a:ext uri="{9D8B030D-6E8A-4147-A177-3AD203B41FA5}">
                      <a16:colId xmlns:a16="http://schemas.microsoft.com/office/drawing/2014/main" val="1514684232"/>
                    </a:ext>
                  </a:extLst>
                </a:gridCol>
                <a:gridCol w="1249361">
                  <a:extLst>
                    <a:ext uri="{9D8B030D-6E8A-4147-A177-3AD203B41FA5}">
                      <a16:colId xmlns:a16="http://schemas.microsoft.com/office/drawing/2014/main" val="1486669600"/>
                    </a:ext>
                  </a:extLst>
                </a:gridCol>
                <a:gridCol w="1014373">
                  <a:extLst>
                    <a:ext uri="{9D8B030D-6E8A-4147-A177-3AD203B41FA5}">
                      <a16:colId xmlns:a16="http://schemas.microsoft.com/office/drawing/2014/main" val="1342203718"/>
                    </a:ext>
                  </a:extLst>
                </a:gridCol>
              </a:tblGrid>
              <a:tr h="534463">
                <a:tc gridSpan="2">
                  <a:txBody>
                    <a:bodyPr/>
                    <a:lstStyle/>
                    <a:p>
                      <a:pPr algn="ctr">
                        <a:lnSpc>
                          <a:spcPct val="107000"/>
                        </a:lnSpc>
                        <a:spcAft>
                          <a:spcPts val="80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Eil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Nr.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algn="ctr">
                        <a:lnSpc>
                          <a:spcPct val="107000"/>
                        </a:lnSpc>
                        <a:spcAft>
                          <a:spcPts val="800"/>
                        </a:spcAft>
                      </a:pP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Turto</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pavadinimas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2016 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2017 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 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2019 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 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2021m.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42749663"/>
                  </a:ext>
                </a:extLst>
              </a:tr>
              <a:tr h="534463">
                <a:tc gridSpan="2">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07000"/>
                        </a:lnSpc>
                        <a:spcAft>
                          <a:spcPts val="80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Kompiuteriai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156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158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234528"/>
                  </a:ext>
                </a:extLst>
              </a:tr>
              <a:tr h="534463">
                <a:tc gridSpan="2">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Stacionarūs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kompiuteriai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142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20295"/>
                  </a:ext>
                </a:extLst>
              </a:tr>
              <a:tr h="519802">
                <a:tc gridSpan="2">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Nešiojami kompiuteriai, vnt.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900358"/>
                  </a:ext>
                </a:extLst>
              </a:tr>
              <a:tr h="357998">
                <a:tc>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Spausdintuvai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83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118902"/>
                  </a:ext>
                </a:extLst>
              </a:tr>
            </a:tbl>
          </a:graphicData>
        </a:graphic>
      </p:graphicFrame>
      <p:sp>
        <p:nvSpPr>
          <p:cNvPr id="2" name="Skaidrės numerio vietos rezervavimo ženklas 1">
            <a:extLst>
              <a:ext uri="{FF2B5EF4-FFF2-40B4-BE49-F238E27FC236}">
                <a16:creationId xmlns:a16="http://schemas.microsoft.com/office/drawing/2014/main" id="{92019CF9-BB42-4C1A-9666-321BCAE384CA}"/>
              </a:ext>
            </a:extLst>
          </p:cNvPr>
          <p:cNvSpPr>
            <a:spLocks noGrp="1"/>
          </p:cNvSpPr>
          <p:nvPr>
            <p:ph type="sldNum" sz="quarter" idx="12"/>
          </p:nvPr>
        </p:nvSpPr>
        <p:spPr/>
        <p:txBody>
          <a:bodyPr/>
          <a:lstStyle/>
          <a:p>
            <a:fld id="{1BD341EA-33EF-4039-BB28-6DE1CBF9FA3D}" type="slidenum">
              <a:rPr lang="lt-LT" altLang="en-US" smtClean="0"/>
              <a:pPr/>
              <a:t>74</a:t>
            </a:fld>
            <a:endParaRPr lang="lt-LT" altLang="en-US"/>
          </a:p>
        </p:txBody>
      </p:sp>
      <p:graphicFrame>
        <p:nvGraphicFramePr>
          <p:cNvPr id="6" name="Lentelė 5">
            <a:extLst>
              <a:ext uri="{FF2B5EF4-FFF2-40B4-BE49-F238E27FC236}">
                <a16:creationId xmlns:a16="http://schemas.microsoft.com/office/drawing/2014/main" id="{E9C4AFE5-2992-43E7-A49D-C128372F34B5}"/>
              </a:ext>
            </a:extLst>
          </p:cNvPr>
          <p:cNvGraphicFramePr>
            <a:graphicFrameLocks noGrp="1"/>
          </p:cNvGraphicFramePr>
          <p:nvPr/>
        </p:nvGraphicFramePr>
        <p:xfrm>
          <a:off x="645435" y="4050237"/>
          <a:ext cx="10022562" cy="2230610"/>
        </p:xfrm>
        <a:graphic>
          <a:graphicData uri="http://schemas.openxmlformats.org/drawingml/2006/table">
            <a:tbl>
              <a:tblPr firstRow="1" firstCol="1" bandRow="1"/>
              <a:tblGrid>
                <a:gridCol w="2879498">
                  <a:extLst>
                    <a:ext uri="{9D8B030D-6E8A-4147-A177-3AD203B41FA5}">
                      <a16:colId xmlns:a16="http://schemas.microsoft.com/office/drawing/2014/main" val="1378744513"/>
                    </a:ext>
                  </a:extLst>
                </a:gridCol>
                <a:gridCol w="1461623">
                  <a:extLst>
                    <a:ext uri="{9D8B030D-6E8A-4147-A177-3AD203B41FA5}">
                      <a16:colId xmlns:a16="http://schemas.microsoft.com/office/drawing/2014/main" val="2032641105"/>
                    </a:ext>
                  </a:extLst>
                </a:gridCol>
                <a:gridCol w="1408925">
                  <a:extLst>
                    <a:ext uri="{9D8B030D-6E8A-4147-A177-3AD203B41FA5}">
                      <a16:colId xmlns:a16="http://schemas.microsoft.com/office/drawing/2014/main" val="1747229005"/>
                    </a:ext>
                  </a:extLst>
                </a:gridCol>
                <a:gridCol w="1551112">
                  <a:extLst>
                    <a:ext uri="{9D8B030D-6E8A-4147-A177-3AD203B41FA5}">
                      <a16:colId xmlns:a16="http://schemas.microsoft.com/office/drawing/2014/main" val="421893286"/>
                    </a:ext>
                  </a:extLst>
                </a:gridCol>
                <a:gridCol w="1408925">
                  <a:extLst>
                    <a:ext uri="{9D8B030D-6E8A-4147-A177-3AD203B41FA5}">
                      <a16:colId xmlns:a16="http://schemas.microsoft.com/office/drawing/2014/main" val="1215750659"/>
                    </a:ext>
                  </a:extLst>
                </a:gridCol>
                <a:gridCol w="1312479">
                  <a:extLst>
                    <a:ext uri="{9D8B030D-6E8A-4147-A177-3AD203B41FA5}">
                      <a16:colId xmlns:a16="http://schemas.microsoft.com/office/drawing/2014/main" val="786637421"/>
                    </a:ext>
                  </a:extLst>
                </a:gridCol>
              </a:tblGrid>
              <a:tr h="405566">
                <a:tc>
                  <a:txBody>
                    <a:bodyPr/>
                    <a:lstStyle/>
                    <a:p>
                      <a:pPr>
                        <a:lnSpc>
                          <a:spcPct val="107000"/>
                        </a:lnSpc>
                        <a:spcAft>
                          <a:spcPts val="800"/>
                        </a:spcAft>
                      </a:pP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Rodiklis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 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 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 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 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 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73148444"/>
                  </a:ext>
                </a:extLst>
              </a:tr>
              <a:tr h="718957">
                <a:tc>
                  <a:txBody>
                    <a:bodyPr/>
                    <a:lstStyle/>
                    <a:p>
                      <a:pPr>
                        <a:lnSpc>
                          <a:spcPct val="107000"/>
                        </a:lnSpc>
                        <a:spcAft>
                          <a:spcPts val="800"/>
                        </a:spcAft>
                      </a:pP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Stacionaraus</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ryšio</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abonentų</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skaičius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954425"/>
                  </a:ext>
                </a:extLst>
              </a:tr>
              <a:tr h="718957">
                <a:tc>
                  <a:txBody>
                    <a:bodyPr/>
                    <a:lstStyle/>
                    <a:p>
                      <a:pPr>
                        <a:lnSpc>
                          <a:spcPct val="107000"/>
                        </a:lnSpc>
                        <a:spcAft>
                          <a:spcPts val="800"/>
                        </a:spcAft>
                      </a:pP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Mobilaus</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ryšio</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abonentų</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skaičius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59643"/>
                  </a:ext>
                </a:extLst>
              </a:tr>
              <a:tr h="387130">
                <a:tc>
                  <a:txBody>
                    <a:bodyPr/>
                    <a:lstStyle/>
                    <a:p>
                      <a:pPr indent="279400">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Iš  jų  mob. interneto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56248"/>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581C1B7-AB18-4285-B32F-60A73F84EE58}"/>
              </a:ext>
            </a:extLst>
          </p:cNvPr>
          <p:cNvSpPr>
            <a:spLocks noGrp="1" noChangeArrowheads="1"/>
          </p:cNvSpPr>
          <p:nvPr>
            <p:ph type="title"/>
          </p:nvPr>
        </p:nvSpPr>
        <p:spPr>
          <a:xfrm>
            <a:off x="517740" y="0"/>
            <a:ext cx="8229600" cy="1143000"/>
          </a:xfrm>
        </p:spPr>
        <p:txBody>
          <a:bodyPr/>
          <a:lstStyle/>
          <a:p>
            <a:r>
              <a:rPr lang="lt-LT" altLang="en-US" sz="2800" b="1" dirty="0">
                <a:solidFill>
                  <a:srgbClr val="FF3300"/>
                </a:solidFill>
                <a:latin typeface="+mn-lt"/>
              </a:rPr>
              <a:t>Kompiuterinis tinklas</a:t>
            </a:r>
          </a:p>
        </p:txBody>
      </p:sp>
      <p:sp>
        <p:nvSpPr>
          <p:cNvPr id="88067" name="Rectangle 3">
            <a:extLst>
              <a:ext uri="{FF2B5EF4-FFF2-40B4-BE49-F238E27FC236}">
                <a16:creationId xmlns:a16="http://schemas.microsoft.com/office/drawing/2014/main" id="{B427E14D-A77A-4FCB-B04B-456AFDA7F2E9}"/>
              </a:ext>
            </a:extLst>
          </p:cNvPr>
          <p:cNvSpPr>
            <a:spLocks noGrp="1" noChangeArrowheads="1"/>
          </p:cNvSpPr>
          <p:nvPr>
            <p:ph idx="1"/>
          </p:nvPr>
        </p:nvSpPr>
        <p:spPr>
          <a:xfrm>
            <a:off x="1511643" y="1536443"/>
            <a:ext cx="8229600" cy="5111750"/>
          </a:xfrm>
        </p:spPr>
        <p:txBody>
          <a:bodyPr>
            <a:normAutofit/>
          </a:bodyPr>
          <a:lstStyle/>
          <a:p>
            <a:pPr algn="just">
              <a:lnSpc>
                <a:spcPct val="80000"/>
              </a:lnSpc>
            </a:pPr>
            <a:r>
              <a:rPr lang="lt-LT" altLang="en-US" sz="1800" dirty="0"/>
              <a:t>Įstaigoje įdiegtas mišrios technologijos kompiuterinis tinklas. Tarp skyrių ir administracijos nutiestos šviesolaidinės technologijos linijos, jos sujungtos žvaigždės schema. Administracijos pastate bei pačiuose skyriuose išvedžioti  </a:t>
            </a:r>
            <a:r>
              <a:rPr lang="lt-LT" altLang="en-US" sz="1800" i="1" dirty="0" err="1"/>
              <a:t>ethernet</a:t>
            </a:r>
            <a:r>
              <a:rPr lang="lt-LT" altLang="en-US" sz="1800" i="1" dirty="0"/>
              <a:t> </a:t>
            </a:r>
            <a:r>
              <a:rPr lang="lt-LT" altLang="en-US" sz="1800" dirty="0"/>
              <a:t> technologijos tinklai, jie taip pat sujungti žvaigždės schema.  Interneto prieigą turi ne mažiau, nei 100 kompiuterių, tokių kompiuterių kiekis kinta dėl susidėvėjimo ir gedimų, keičiantis darbuotojams, jų darbo vietų migravimui įmonės pastatuose.</a:t>
            </a:r>
          </a:p>
          <a:p>
            <a:pPr algn="just">
              <a:lnSpc>
                <a:spcPct val="80000"/>
              </a:lnSpc>
            </a:pPr>
            <a:r>
              <a:rPr lang="lt-LT" altLang="en-US" sz="1800" dirty="0"/>
              <a:t>Tinkle veikia 2 serveriai.  </a:t>
            </a:r>
          </a:p>
          <a:p>
            <a:pPr algn="just">
              <a:lnSpc>
                <a:spcPct val="80000"/>
              </a:lnSpc>
              <a:buFontTx/>
              <a:buNone/>
            </a:pPr>
            <a:r>
              <a:rPr lang="lt-LT" altLang="en-US" sz="1800" dirty="0"/>
              <a:t>Vienas jų veikia su </a:t>
            </a:r>
            <a:r>
              <a:rPr lang="lt-LT" altLang="en-US" sz="1800" dirty="0" err="1"/>
              <a:t>OpenSource</a:t>
            </a:r>
            <a:r>
              <a:rPr lang="lt-LT" altLang="en-US" sz="1800" dirty="0"/>
              <a:t> </a:t>
            </a:r>
            <a:r>
              <a:rPr lang="lt-LT" altLang="en-US" sz="1800" dirty="0" err="1"/>
              <a:t>linux</a:t>
            </a:r>
            <a:r>
              <a:rPr lang="lt-LT" altLang="en-US" sz="1800" dirty="0"/>
              <a:t> operacine sistema </a:t>
            </a:r>
            <a:r>
              <a:rPr lang="lt-LT" altLang="en-US" sz="1800" dirty="0" err="1"/>
              <a:t>Ubuntu</a:t>
            </a:r>
            <a:r>
              <a:rPr lang="lt-LT" altLang="en-US" sz="1800" dirty="0"/>
              <a:t> Server . Jis užtikrina :</a:t>
            </a:r>
          </a:p>
          <a:p>
            <a:pPr lvl="1" algn="just">
              <a:lnSpc>
                <a:spcPct val="80000"/>
              </a:lnSpc>
            </a:pPr>
            <a:r>
              <a:rPr lang="lt-LT" altLang="en-US" sz="1600" dirty="0"/>
              <a:t>Atlieka SAMBA failų serverio rolę;</a:t>
            </a:r>
          </a:p>
          <a:p>
            <a:pPr lvl="1" algn="just">
              <a:lnSpc>
                <a:spcPct val="80000"/>
              </a:lnSpc>
            </a:pPr>
            <a:r>
              <a:rPr lang="lt-LT" altLang="en-US" sz="1600" dirty="0"/>
              <a:t>Atlieka atsarginių duomenų kopijų serverio rolę;</a:t>
            </a:r>
          </a:p>
          <a:p>
            <a:pPr lvl="1" algn="just">
              <a:lnSpc>
                <a:spcPct val="80000"/>
              </a:lnSpc>
            </a:pPr>
            <a:r>
              <a:rPr lang="lt-LT" altLang="en-US" sz="1600" dirty="0"/>
              <a:t>Atlieka VPN serverio rolę.</a:t>
            </a:r>
          </a:p>
          <a:p>
            <a:pPr lvl="1" algn="just">
              <a:lnSpc>
                <a:spcPct val="80000"/>
              </a:lnSpc>
            </a:pPr>
            <a:r>
              <a:rPr lang="lt-LT" altLang="en-US" sz="1600" dirty="0"/>
              <a:t>Atlieka DHCP vietinio įstaigos tinklo IP adresų dalybą.</a:t>
            </a:r>
          </a:p>
          <a:p>
            <a:pPr algn="just">
              <a:lnSpc>
                <a:spcPct val="80000"/>
              </a:lnSpc>
              <a:buFontTx/>
              <a:buNone/>
            </a:pPr>
            <a:r>
              <a:rPr lang="lt-LT" altLang="en-US" sz="1800" dirty="0"/>
              <a:t>Kitas serveris veikia su Windows </a:t>
            </a:r>
            <a:r>
              <a:rPr lang="lt-LT" altLang="en-US" sz="1800" dirty="0" err="1"/>
              <a:t>Small</a:t>
            </a:r>
            <a:r>
              <a:rPr lang="lt-LT" altLang="en-US" sz="1800" dirty="0"/>
              <a:t> </a:t>
            </a:r>
            <a:r>
              <a:rPr lang="lt-LT" altLang="en-US" sz="1800" dirty="0" err="1"/>
              <a:t>Business</a:t>
            </a:r>
            <a:r>
              <a:rPr lang="lt-LT" altLang="en-US" sz="1800" dirty="0"/>
              <a:t> Server  2008 operacine sistema. Jis:</a:t>
            </a:r>
          </a:p>
          <a:p>
            <a:pPr lvl="1" algn="just">
              <a:lnSpc>
                <a:spcPct val="80000"/>
              </a:lnSpc>
            </a:pPr>
            <a:r>
              <a:rPr lang="lt-LT" altLang="en-US" sz="1600" dirty="0"/>
              <a:t>Talpina buhalterinės apskaitos programą </a:t>
            </a:r>
            <a:r>
              <a:rPr lang="lt-LT" altLang="en-US" sz="1600" dirty="0" err="1"/>
              <a:t>Labbis</a:t>
            </a:r>
            <a:r>
              <a:rPr lang="lt-LT" altLang="en-US" sz="1600" dirty="0"/>
              <a:t>;</a:t>
            </a:r>
          </a:p>
          <a:p>
            <a:pPr lvl="1" algn="just">
              <a:lnSpc>
                <a:spcPct val="80000"/>
              </a:lnSpc>
            </a:pPr>
            <a:r>
              <a:rPr lang="lt-LT" altLang="en-US" sz="1600" dirty="0"/>
              <a:t>Talpina darbo užmokesčio apskaitos programą Bonus;</a:t>
            </a:r>
          </a:p>
          <a:p>
            <a:pPr lvl="1" algn="just">
              <a:lnSpc>
                <a:spcPct val="80000"/>
              </a:lnSpc>
            </a:pPr>
            <a:r>
              <a:rPr lang="lt-LT" altLang="en-US" sz="1600" dirty="0"/>
              <a:t>Talpina medicininės statistikos apskaitos programą.</a:t>
            </a:r>
          </a:p>
        </p:txBody>
      </p:sp>
      <p:sp>
        <p:nvSpPr>
          <p:cNvPr id="2" name="Skaidrės numerio vietos rezervavimo ženklas 1">
            <a:extLst>
              <a:ext uri="{FF2B5EF4-FFF2-40B4-BE49-F238E27FC236}">
                <a16:creationId xmlns:a16="http://schemas.microsoft.com/office/drawing/2014/main" id="{D6C8EEF0-6354-44E6-AA4B-3CD947349E4D}"/>
              </a:ext>
            </a:extLst>
          </p:cNvPr>
          <p:cNvSpPr>
            <a:spLocks noGrp="1"/>
          </p:cNvSpPr>
          <p:nvPr>
            <p:ph type="sldNum" sz="quarter" idx="12"/>
          </p:nvPr>
        </p:nvSpPr>
        <p:spPr/>
        <p:txBody>
          <a:bodyPr/>
          <a:lstStyle/>
          <a:p>
            <a:fld id="{5ED82A55-6E94-417E-81F2-D5388CFE73D7}" type="slidenum">
              <a:rPr lang="en-US" smtClean="0"/>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A17C9C0-F761-412D-8BAD-85F39C4A5332}"/>
              </a:ext>
            </a:extLst>
          </p:cNvPr>
          <p:cNvSpPr>
            <a:spLocks noGrp="1" noChangeArrowheads="1"/>
          </p:cNvSpPr>
          <p:nvPr>
            <p:ph type="title"/>
          </p:nvPr>
        </p:nvSpPr>
        <p:spPr>
          <a:xfrm>
            <a:off x="516924" y="-87957"/>
            <a:ext cx="10515600" cy="1325563"/>
          </a:xfrm>
        </p:spPr>
        <p:txBody>
          <a:bodyPr/>
          <a:lstStyle/>
          <a:p>
            <a:r>
              <a:rPr lang="lt-LT" altLang="en-US" sz="2800" b="1" dirty="0">
                <a:solidFill>
                  <a:srgbClr val="FF3300"/>
                </a:solidFill>
                <a:latin typeface="+mn-lt"/>
              </a:rPr>
              <a:t>Pažangių informacinių technologijų diegimas ir atnaujinimas</a:t>
            </a:r>
          </a:p>
        </p:txBody>
      </p:sp>
      <p:sp>
        <p:nvSpPr>
          <p:cNvPr id="89091" name="Rectangle 3">
            <a:extLst>
              <a:ext uri="{FF2B5EF4-FFF2-40B4-BE49-F238E27FC236}">
                <a16:creationId xmlns:a16="http://schemas.microsoft.com/office/drawing/2014/main" id="{D31F8E08-24EB-41C3-BC5F-54803928A35B}"/>
              </a:ext>
            </a:extLst>
          </p:cNvPr>
          <p:cNvSpPr>
            <a:spLocks noGrp="1" noChangeArrowheads="1"/>
          </p:cNvSpPr>
          <p:nvPr>
            <p:ph idx="1"/>
          </p:nvPr>
        </p:nvSpPr>
        <p:spPr>
          <a:xfrm>
            <a:off x="1538416" y="1621309"/>
            <a:ext cx="10043984" cy="4351338"/>
          </a:xfrm>
        </p:spPr>
        <p:txBody>
          <a:bodyPr>
            <a:normAutofit/>
          </a:bodyPr>
          <a:lstStyle/>
          <a:p>
            <a:pPr algn="just">
              <a:lnSpc>
                <a:spcPct val="80000"/>
              </a:lnSpc>
            </a:pPr>
            <a:r>
              <a:rPr lang="lt-LT" altLang="en-US" sz="1800" dirty="0"/>
              <a:t>Įstaigoje įdiegtas pažangus mišrus optinis – </a:t>
            </a:r>
            <a:r>
              <a:rPr lang="lt-LT" altLang="en-US" sz="1800" dirty="0" err="1"/>
              <a:t>ethernet</a:t>
            </a:r>
            <a:r>
              <a:rPr lang="lt-LT" altLang="en-US" sz="1800" dirty="0"/>
              <a:t> tinklas. Pagal poreikį jis plečiamas.</a:t>
            </a:r>
          </a:p>
          <a:p>
            <a:pPr algn="just">
              <a:lnSpc>
                <a:spcPct val="80000"/>
              </a:lnSpc>
            </a:pPr>
            <a:endParaRPr lang="lt-LT" altLang="en-US" sz="1800" dirty="0"/>
          </a:p>
          <a:p>
            <a:pPr algn="just">
              <a:lnSpc>
                <a:spcPct val="80000"/>
              </a:lnSpc>
            </a:pPr>
            <a:r>
              <a:rPr lang="lt-LT" altLang="en-US" sz="1800" dirty="0"/>
              <a:t>Naujuose kompiuteriuose buvo diegiama naujausia operacinė sistema Microsoft Windows 10, vietoj kietų diskų (HDD), diegiami greitesni ir patikimesni SSD diskai.  Vietoj pasenusios ir nebeatitinkančios darbo poreikių kompiuterinės technikos buvo perkama ir diegiama nauja. </a:t>
            </a:r>
          </a:p>
          <a:p>
            <a:pPr algn="just">
              <a:lnSpc>
                <a:spcPct val="80000"/>
              </a:lnSpc>
            </a:pPr>
            <a:endParaRPr lang="lt-LT" altLang="en-US" sz="1800" dirty="0"/>
          </a:p>
          <a:p>
            <a:pPr algn="just">
              <a:lnSpc>
                <a:spcPct val="80000"/>
              </a:lnSpc>
            </a:pPr>
            <a:r>
              <a:rPr lang="lt-LT" altLang="en-US" sz="1800" dirty="0"/>
              <a:t>Buvo nuolat atliekamas serverių saugumo, programinės įrangos atnaujinimų, darbo režimo monitoringas. Pagal poreikį sistemos būdavo atnaujinamos naujausiais operacinių sistemų saugumo pataisymais. Elektroninio pašto ir įmonės interneto svetainės saugumui ir servisams  užtikrinti,  paslaugos talpinamos debesų technologijomis pagrįstuose saugiuose serveriuose. </a:t>
            </a:r>
          </a:p>
          <a:p>
            <a:pPr algn="just">
              <a:lnSpc>
                <a:spcPct val="80000"/>
              </a:lnSpc>
            </a:pPr>
            <a:endParaRPr lang="lt-LT" altLang="en-US" sz="1800" dirty="0"/>
          </a:p>
          <a:p>
            <a:pPr algn="just">
              <a:lnSpc>
                <a:spcPct val="80000"/>
              </a:lnSpc>
            </a:pPr>
            <a:r>
              <a:rPr lang="lt-LT" altLang="en-US" sz="1800" b="1" dirty="0"/>
              <a:t>Nuo 2019-01-01 d. visų įstaigos dokumentų registracija vyksta vidinėje DV sistemoje.</a:t>
            </a:r>
            <a:r>
              <a:rPr lang="lt-LT" altLang="en-US" dirty="0"/>
              <a:t> </a:t>
            </a:r>
          </a:p>
        </p:txBody>
      </p:sp>
      <p:sp>
        <p:nvSpPr>
          <p:cNvPr id="2" name="Skaidrės numerio vietos rezervavimo ženklas 1">
            <a:extLst>
              <a:ext uri="{FF2B5EF4-FFF2-40B4-BE49-F238E27FC236}">
                <a16:creationId xmlns:a16="http://schemas.microsoft.com/office/drawing/2014/main" id="{CA584D68-4015-4F68-9806-52719B66BB80}"/>
              </a:ext>
            </a:extLst>
          </p:cNvPr>
          <p:cNvSpPr>
            <a:spLocks noGrp="1"/>
          </p:cNvSpPr>
          <p:nvPr>
            <p:ph type="sldNum" sz="quarter" idx="12"/>
          </p:nvPr>
        </p:nvSpPr>
        <p:spPr/>
        <p:txBody>
          <a:bodyPr/>
          <a:lstStyle/>
          <a:p>
            <a:fld id="{5ED82A55-6E94-417E-81F2-D5388CFE73D7}" type="slidenum">
              <a:rPr lang="en-US" smtClean="0"/>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D485566-6BC3-45D6-8EAD-C6641B823029}"/>
              </a:ext>
            </a:extLst>
          </p:cNvPr>
          <p:cNvSpPr>
            <a:spLocks noGrp="1" noChangeArrowheads="1"/>
          </p:cNvSpPr>
          <p:nvPr>
            <p:ph type="title"/>
          </p:nvPr>
        </p:nvSpPr>
        <p:spPr>
          <a:xfrm>
            <a:off x="549727" y="377396"/>
            <a:ext cx="9265828" cy="336550"/>
          </a:xfrm>
        </p:spPr>
        <p:txBody>
          <a:bodyPr>
            <a:noAutofit/>
          </a:bodyPr>
          <a:lstStyle/>
          <a:p>
            <a:r>
              <a:rPr lang="lt-LT" altLang="en-US" sz="2800" b="1" dirty="0">
                <a:solidFill>
                  <a:srgbClr val="FF0000"/>
                </a:solidFill>
                <a:latin typeface="+mn-lt"/>
              </a:rPr>
              <a:t>Transporto priemonės</a:t>
            </a:r>
          </a:p>
        </p:txBody>
      </p:sp>
      <p:graphicFrame>
        <p:nvGraphicFramePr>
          <p:cNvPr id="6" name="Turinio vietos rezervavimo ženklas 5">
            <a:extLst>
              <a:ext uri="{FF2B5EF4-FFF2-40B4-BE49-F238E27FC236}">
                <a16:creationId xmlns:a16="http://schemas.microsoft.com/office/drawing/2014/main" id="{4F9B2BA3-8974-41AB-B26E-A6E87C668AFA}"/>
              </a:ext>
            </a:extLst>
          </p:cNvPr>
          <p:cNvGraphicFramePr>
            <a:graphicFrameLocks noGrp="1"/>
          </p:cNvGraphicFramePr>
          <p:nvPr>
            <p:ph idx="1"/>
          </p:nvPr>
        </p:nvGraphicFramePr>
        <p:xfrm>
          <a:off x="667265" y="1112520"/>
          <a:ext cx="10882182" cy="5318258"/>
        </p:xfrm>
        <a:graphic>
          <a:graphicData uri="http://schemas.openxmlformats.org/drawingml/2006/table">
            <a:tbl>
              <a:tblPr firstRow="1" firstCol="1" bandRow="1"/>
              <a:tblGrid>
                <a:gridCol w="596680">
                  <a:extLst>
                    <a:ext uri="{9D8B030D-6E8A-4147-A177-3AD203B41FA5}">
                      <a16:colId xmlns:a16="http://schemas.microsoft.com/office/drawing/2014/main" val="2448155642"/>
                    </a:ext>
                  </a:extLst>
                </a:gridCol>
                <a:gridCol w="1511445">
                  <a:extLst>
                    <a:ext uri="{9D8B030D-6E8A-4147-A177-3AD203B41FA5}">
                      <a16:colId xmlns:a16="http://schemas.microsoft.com/office/drawing/2014/main" val="3239461515"/>
                    </a:ext>
                  </a:extLst>
                </a:gridCol>
                <a:gridCol w="1381220">
                  <a:extLst>
                    <a:ext uri="{9D8B030D-6E8A-4147-A177-3AD203B41FA5}">
                      <a16:colId xmlns:a16="http://schemas.microsoft.com/office/drawing/2014/main" val="2196553193"/>
                    </a:ext>
                  </a:extLst>
                </a:gridCol>
                <a:gridCol w="1543465">
                  <a:extLst>
                    <a:ext uri="{9D8B030D-6E8A-4147-A177-3AD203B41FA5}">
                      <a16:colId xmlns:a16="http://schemas.microsoft.com/office/drawing/2014/main" val="2930697073"/>
                    </a:ext>
                  </a:extLst>
                </a:gridCol>
                <a:gridCol w="917967">
                  <a:extLst>
                    <a:ext uri="{9D8B030D-6E8A-4147-A177-3AD203B41FA5}">
                      <a16:colId xmlns:a16="http://schemas.microsoft.com/office/drawing/2014/main" val="817862211"/>
                    </a:ext>
                  </a:extLst>
                </a:gridCol>
                <a:gridCol w="1426051">
                  <a:extLst>
                    <a:ext uri="{9D8B030D-6E8A-4147-A177-3AD203B41FA5}">
                      <a16:colId xmlns:a16="http://schemas.microsoft.com/office/drawing/2014/main" val="2527828941"/>
                    </a:ext>
                  </a:extLst>
                </a:gridCol>
                <a:gridCol w="1170942">
                  <a:extLst>
                    <a:ext uri="{9D8B030D-6E8A-4147-A177-3AD203B41FA5}">
                      <a16:colId xmlns:a16="http://schemas.microsoft.com/office/drawing/2014/main" val="2776704858"/>
                    </a:ext>
                  </a:extLst>
                </a:gridCol>
                <a:gridCol w="1163470">
                  <a:extLst>
                    <a:ext uri="{9D8B030D-6E8A-4147-A177-3AD203B41FA5}">
                      <a16:colId xmlns:a16="http://schemas.microsoft.com/office/drawing/2014/main" val="862935330"/>
                    </a:ext>
                  </a:extLst>
                </a:gridCol>
                <a:gridCol w="1170942">
                  <a:extLst>
                    <a:ext uri="{9D8B030D-6E8A-4147-A177-3AD203B41FA5}">
                      <a16:colId xmlns:a16="http://schemas.microsoft.com/office/drawing/2014/main" val="1754948033"/>
                    </a:ext>
                  </a:extLst>
                </a:gridCol>
              </a:tblGrid>
              <a:tr h="1537936">
                <a:tc>
                  <a:txBody>
                    <a:bodyPr/>
                    <a:lstStyle/>
                    <a:p>
                      <a:pPr algn="ctr">
                        <a:lnSpc>
                          <a:spcPct val="107000"/>
                        </a:lnSpc>
                        <a:spcAft>
                          <a:spcPts val="800"/>
                        </a:spcAft>
                      </a:pP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Eil</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Nr</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Transporto</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priemonė</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Valstybinis numeris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Pirmosios</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registracijos</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data</a:t>
                      </a:r>
                      <a:b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Rida 2021 m. (km) /</a:t>
                      </a:r>
                      <a:b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darbo</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valandos</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Bendra</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rida</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(km) /</a:t>
                      </a:r>
                      <a:b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darbo</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valandos</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Įsigijimo</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vertė</a:t>
                      </a:r>
                      <a:b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Eur</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Likutinė</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vertė</a:t>
                      </a:r>
                      <a:b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Eur</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Kuro rūšis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19873366"/>
                  </a:ext>
                </a:extLst>
              </a:tr>
              <a:tr h="410218">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Volkswagen Transporter</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HOT 950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2008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3357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216 934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11000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dyzelinas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409892"/>
                  </a:ext>
                </a:extLst>
              </a:tr>
              <a:tr h="410218">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Komatsu SK </a:t>
                      </a:r>
                      <a:endParaRPr lang="lt-L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1020-5</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 479 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*165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*1751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38 198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0,29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dyzelinas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10628"/>
                  </a:ext>
                </a:extLst>
              </a:tr>
              <a:tr h="335217">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Peugeot Expert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EGE 245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2008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3517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310 633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22 880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0,29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dyzelinas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838159"/>
                  </a:ext>
                </a:extLst>
              </a:tr>
              <a:tr h="507034">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Škoda Superb Style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LDN 272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2866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13 872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28 740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21289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benzinas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A-95</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485383"/>
                  </a:ext>
                </a:extLst>
              </a:tr>
              <a:tr h="410218">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Ford Transit Custom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LGY 319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12418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28 007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29 040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22587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dyzelinas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126614"/>
                  </a:ext>
                </a:extLst>
              </a:tr>
              <a:tr h="335217">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Renault Trafic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EZM 416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2010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21826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374 104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21 017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0,29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dyzelinas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38829"/>
                  </a:ext>
                </a:extLst>
              </a:tr>
              <a:tr h="507034">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Skoda Superb Ambition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FHZ 364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6820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200 241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24 618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0,29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benzinas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A-95</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102580"/>
                  </a:ext>
                </a:extLst>
              </a:tr>
              <a:tr h="335217">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VW Caravelle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JHU 366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17322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137 658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34 848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14520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dyzelinas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872424"/>
                  </a:ext>
                </a:extLst>
              </a:tr>
              <a:tr h="335217">
                <a:tc gridSpan="4">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VISO</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68 291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1 283 200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210 341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58 399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483" marR="53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53483" marR="53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645210"/>
                  </a:ext>
                </a:extLst>
              </a:tr>
            </a:tbl>
          </a:graphicData>
        </a:graphic>
      </p:graphicFrame>
      <p:sp>
        <p:nvSpPr>
          <p:cNvPr id="2" name="Skaidrės numerio vietos rezervavimo ženklas 1">
            <a:extLst>
              <a:ext uri="{FF2B5EF4-FFF2-40B4-BE49-F238E27FC236}">
                <a16:creationId xmlns:a16="http://schemas.microsoft.com/office/drawing/2014/main" id="{830F4CDB-6E52-4DA5-8BEE-C3568BC264C5}"/>
              </a:ext>
            </a:extLst>
          </p:cNvPr>
          <p:cNvSpPr>
            <a:spLocks noGrp="1"/>
          </p:cNvSpPr>
          <p:nvPr>
            <p:ph type="sldNum" sz="quarter" idx="12"/>
          </p:nvPr>
        </p:nvSpPr>
        <p:spPr/>
        <p:txBody>
          <a:bodyPr/>
          <a:lstStyle/>
          <a:p>
            <a:fld id="{5ED82A55-6E94-417E-81F2-D5388CFE73D7}" type="slidenum">
              <a:rPr lang="en-US" smtClean="0"/>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422756F-6B8E-4B6C-95C2-D61EE265BC13}"/>
              </a:ext>
            </a:extLst>
          </p:cNvPr>
          <p:cNvSpPr>
            <a:spLocks noGrp="1"/>
          </p:cNvSpPr>
          <p:nvPr>
            <p:ph type="title"/>
          </p:nvPr>
        </p:nvSpPr>
        <p:spPr>
          <a:xfrm>
            <a:off x="838199" y="2238170"/>
            <a:ext cx="10515600" cy="1325563"/>
          </a:xfrm>
        </p:spPr>
        <p:txBody>
          <a:bodyPr>
            <a:normAutofit/>
          </a:bodyPr>
          <a:lstStyle/>
          <a:p>
            <a:r>
              <a:rPr lang="lt-LT" sz="800" dirty="0"/>
              <a:t>/</a:t>
            </a:r>
            <a:endParaRPr lang="en-US" sz="800" dirty="0"/>
          </a:p>
        </p:txBody>
      </p:sp>
      <p:pic>
        <p:nvPicPr>
          <p:cNvPr id="4" name="Turinio vietos rezervavimo ženklas 3">
            <a:extLst>
              <a:ext uri="{FF2B5EF4-FFF2-40B4-BE49-F238E27FC236}">
                <a16:creationId xmlns:a16="http://schemas.microsoft.com/office/drawing/2014/main" id="{7AFAD088-773A-4E41-82B0-AA2ED2944C1D}"/>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250372" y="836709"/>
            <a:ext cx="6858001" cy="5184592"/>
          </a:xfrm>
          <a:prstGeom prst="rect">
            <a:avLst/>
          </a:prstGeom>
        </p:spPr>
      </p:pic>
      <p:sp>
        <p:nvSpPr>
          <p:cNvPr id="3" name="Skaidrės numerio vietos rezervavimo ženklas 2">
            <a:extLst>
              <a:ext uri="{FF2B5EF4-FFF2-40B4-BE49-F238E27FC236}">
                <a16:creationId xmlns:a16="http://schemas.microsoft.com/office/drawing/2014/main" id="{FB896162-C55D-4E6F-8046-CCF8D61A66F1}"/>
              </a:ext>
            </a:extLst>
          </p:cNvPr>
          <p:cNvSpPr>
            <a:spLocks noGrp="1"/>
          </p:cNvSpPr>
          <p:nvPr>
            <p:ph type="sldNum" sz="quarter" idx="12"/>
          </p:nvPr>
        </p:nvSpPr>
        <p:spPr/>
        <p:txBody>
          <a:bodyPr/>
          <a:lstStyle/>
          <a:p>
            <a:fld id="{5ED82A55-6E94-417E-81F2-D5388CFE73D7}" type="slidenum">
              <a:rPr lang="en-US" smtClean="0"/>
              <a:t>78</a:t>
            </a:fld>
            <a:endParaRPr lang="en-US" dirty="0"/>
          </a:p>
        </p:txBody>
      </p:sp>
    </p:spTree>
    <p:extLst>
      <p:ext uri="{BB962C8B-B14F-4D97-AF65-F5344CB8AC3E}">
        <p14:creationId xmlns:p14="http://schemas.microsoft.com/office/powerpoint/2010/main" val="30282479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D5A35F7-EF7A-4E86-B1E3-549D58C2A264}"/>
              </a:ext>
            </a:extLst>
          </p:cNvPr>
          <p:cNvSpPr>
            <a:spLocks noGrp="1"/>
          </p:cNvSpPr>
          <p:nvPr>
            <p:ph type="title"/>
          </p:nvPr>
        </p:nvSpPr>
        <p:spPr>
          <a:xfrm>
            <a:off x="492211" y="243840"/>
            <a:ext cx="10515600" cy="732155"/>
          </a:xfrm>
        </p:spPr>
        <p:txBody>
          <a:bodyPr>
            <a:normAutofit/>
          </a:bodyPr>
          <a:lstStyle/>
          <a:p>
            <a:r>
              <a:rPr lang="lt-LT" sz="2800" b="1" dirty="0">
                <a:solidFill>
                  <a:srgbClr val="FF0000"/>
                </a:solidFill>
                <a:latin typeface="+mn-lt"/>
              </a:rPr>
              <a:t>Ligoninės vidaus tvarkos kontrolė (I)</a:t>
            </a:r>
            <a:endParaRPr lang="en-US" sz="2800" b="1" dirty="0">
              <a:solidFill>
                <a:srgbClr val="FF0000"/>
              </a:solidFill>
              <a:latin typeface="+mn-lt"/>
            </a:endParaRPr>
          </a:p>
        </p:txBody>
      </p:sp>
      <p:sp>
        <p:nvSpPr>
          <p:cNvPr id="3" name="Turinio vietos rezervavimo ženklas 2">
            <a:extLst>
              <a:ext uri="{FF2B5EF4-FFF2-40B4-BE49-F238E27FC236}">
                <a16:creationId xmlns:a16="http://schemas.microsoft.com/office/drawing/2014/main" id="{0C3E0286-1DC5-4E7D-9B1F-31D1EE515A75}"/>
              </a:ext>
            </a:extLst>
          </p:cNvPr>
          <p:cNvSpPr>
            <a:spLocks noGrp="1"/>
          </p:cNvSpPr>
          <p:nvPr>
            <p:ph idx="1"/>
          </p:nvPr>
        </p:nvSpPr>
        <p:spPr>
          <a:xfrm>
            <a:off x="1491050" y="1295400"/>
            <a:ext cx="10350430" cy="5318760"/>
          </a:xfrm>
        </p:spPr>
        <p:txBody>
          <a:bodyPr>
            <a:normAutofit fontScale="92500" lnSpcReduction="20000"/>
          </a:bodyPr>
          <a:lstStyle/>
          <a:p>
            <a:pPr marL="342900" lvl="0" indent="-342900" algn="just">
              <a:lnSpc>
                <a:spcPct val="115000"/>
              </a:lnSpc>
              <a:buFont typeface="+mj-lt"/>
              <a:buAutoNum type="arabicPeriod"/>
              <a:tabLst>
                <a:tab pos="450215" algn="l"/>
                <a:tab pos="12573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2021-02-25 direktoriaus įsakymu Nr. 11 patvirtinta nauja VšĮ Rokiškio psichiatrijos ligoninės Kokybės politika.  </a:t>
            </a: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Ypatingas dėmesys KVS veikimui ir gerinimui pagal</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LST EN </a:t>
            </a: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ISO 9001 ,,Kokybės vadybos sistemos. Reikalavimai“ standarto reikalavimus.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6858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2019-12-31 direktoriaus įsakymu Nr. 87 patvirtinti 2020 - 2021 metų Kokybės tikslai ir Kokybės planai.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6858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2021-04-08 direktoriaus įsakymu Nr. 21 patvirtintas atnaujintas Veiklos procesų  ir jų šeimininkų (valdytojų) sąrašas.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6858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Pagal 2020-12-30 direktoriaus patvirtintą Vidaus medicininių auditų 2021 metų planą buvo numatyta atlikti 9 planinius vidaus medicininius auditus. Visi vidaus medicininiai auditai atlikti laiku. Neatitikčių auditų metu nebuvo nustatyta.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6858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Direktoriaus 2021-01-14 įsakymu Nr. 3 atliktas neplaninis vidaus medicininis auditas II Bendro stebėjimo sveikatos priežiūros skyriuje. Neatitikčių audito metu nebuvo nustatyta.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450215"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Direktoriaus 2021-04-13 įsakymu Nr. 23 atliktas neplaninis vidaus medicininis auditas Moterų ir vaikų specialaus stebėjimo sveikatos priežiūros skyriuje. Neatitikčių audito metu nebuvo nustatyta.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tabLst>
                <a:tab pos="6858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Pagal  2020 12 30 direktoriaus patvirtintą KVS vidaus auditų 2021 metų planą buvo numatyta atlikti 20 planinių KVS vidaus auditų, patikrinant visų KVS procesų vykdomą veiklą. Visi KVS vidaus auditai atlikti laiku.  Neatitikčių auditų metu nebuvo nustatyta.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18764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EABEFB3-AF42-47A3-8325-77FA47DB61F7}"/>
              </a:ext>
            </a:extLst>
          </p:cNvPr>
          <p:cNvSpPr>
            <a:spLocks noGrp="1" noChangeArrowheads="1"/>
          </p:cNvSpPr>
          <p:nvPr>
            <p:ph type="title"/>
          </p:nvPr>
        </p:nvSpPr>
        <p:spPr>
          <a:xfrm>
            <a:off x="-1544595" y="126357"/>
            <a:ext cx="8229600" cy="887412"/>
          </a:xfrm>
        </p:spPr>
        <p:txBody>
          <a:bodyPr/>
          <a:lstStyle/>
          <a:p>
            <a:pPr algn="ctr"/>
            <a:r>
              <a:rPr lang="lt-LT" altLang="en-US" sz="2800" b="1" dirty="0">
                <a:solidFill>
                  <a:srgbClr val="CC3300"/>
                </a:solidFill>
                <a:latin typeface="+mn-lt"/>
              </a:rPr>
              <a:t>Ligoninės klinikiniai skyriai</a:t>
            </a:r>
          </a:p>
        </p:txBody>
      </p:sp>
      <p:sp>
        <p:nvSpPr>
          <p:cNvPr id="9219" name="Rectangle 3">
            <a:extLst>
              <a:ext uri="{FF2B5EF4-FFF2-40B4-BE49-F238E27FC236}">
                <a16:creationId xmlns:a16="http://schemas.microsoft.com/office/drawing/2014/main" id="{FBC14ED6-174B-4665-B07D-AE03F6ED6EA9}"/>
              </a:ext>
            </a:extLst>
          </p:cNvPr>
          <p:cNvSpPr>
            <a:spLocks noGrp="1" noChangeArrowheads="1"/>
          </p:cNvSpPr>
          <p:nvPr>
            <p:ph idx="1"/>
          </p:nvPr>
        </p:nvSpPr>
        <p:spPr>
          <a:xfrm>
            <a:off x="532112" y="1386018"/>
            <a:ext cx="9001126" cy="4525963"/>
          </a:xfrm>
        </p:spPr>
        <p:txBody>
          <a:bodyPr>
            <a:normAutofit/>
          </a:bodyPr>
          <a:lstStyle/>
          <a:p>
            <a:pPr marL="1371600" lvl="2" indent="-457200" algn="just">
              <a:lnSpc>
                <a:spcPct val="80000"/>
              </a:lnSpc>
              <a:buFontTx/>
              <a:buAutoNum type="arabicPeriod"/>
            </a:pPr>
            <a:r>
              <a:rPr lang="lt-LT" altLang="en-US" sz="1700" b="1" dirty="0">
                <a:solidFill>
                  <a:srgbClr val="CC3300"/>
                </a:solidFill>
              </a:rPr>
              <a:t>Griežto stebėjimo </a:t>
            </a:r>
            <a:r>
              <a:rPr lang="lt-LT" altLang="en-US" sz="1700" b="1" dirty="0" err="1">
                <a:solidFill>
                  <a:srgbClr val="CC3300"/>
                </a:solidFill>
              </a:rPr>
              <a:t>s.p</a:t>
            </a:r>
            <a:r>
              <a:rPr lang="lt-LT" altLang="en-US" sz="1700" b="1" dirty="0">
                <a:solidFill>
                  <a:srgbClr val="CC3300"/>
                </a:solidFill>
              </a:rPr>
              <a:t>. skyrius</a:t>
            </a:r>
            <a:r>
              <a:rPr lang="lt-LT" altLang="en-US" sz="1700" dirty="0">
                <a:solidFill>
                  <a:srgbClr val="CC3300"/>
                </a:solidFill>
              </a:rPr>
              <a:t> - vyrai, kuriems paskirtas gydymas griežto stebėjimo sąlygomis, 15 vietų.</a:t>
            </a:r>
          </a:p>
          <a:p>
            <a:pPr marL="1371600" lvl="2" indent="-457200" algn="just">
              <a:lnSpc>
                <a:spcPct val="80000"/>
              </a:lnSpc>
              <a:buFontTx/>
              <a:buAutoNum type="arabicPeriod"/>
            </a:pPr>
            <a:r>
              <a:rPr lang="lt-LT" altLang="en-US" sz="1700" b="1" dirty="0">
                <a:solidFill>
                  <a:srgbClr val="CC3300"/>
                </a:solidFill>
              </a:rPr>
              <a:t>Sustiprinto stebėjimo </a:t>
            </a:r>
            <a:r>
              <a:rPr lang="lt-LT" altLang="en-US" sz="1700" b="1" dirty="0" err="1">
                <a:solidFill>
                  <a:srgbClr val="CC3300"/>
                </a:solidFill>
              </a:rPr>
              <a:t>s.p</a:t>
            </a:r>
            <a:r>
              <a:rPr lang="lt-LT" altLang="en-US" sz="1700" b="1" dirty="0">
                <a:solidFill>
                  <a:srgbClr val="CC3300"/>
                </a:solidFill>
              </a:rPr>
              <a:t>. skyrius</a:t>
            </a:r>
            <a:r>
              <a:rPr lang="lt-LT" altLang="en-US" sz="1700" dirty="0">
                <a:solidFill>
                  <a:srgbClr val="CC3300"/>
                </a:solidFill>
              </a:rPr>
              <a:t> - vyrai, kuriems paskirtas gydymas sustiprinto stebėjimo sąlygomis, 55 vietos</a:t>
            </a:r>
          </a:p>
          <a:p>
            <a:pPr marL="1371600" lvl="2" indent="-457200" algn="just">
              <a:lnSpc>
                <a:spcPct val="80000"/>
              </a:lnSpc>
              <a:buFontTx/>
              <a:buAutoNum type="arabicPeriod"/>
            </a:pPr>
            <a:r>
              <a:rPr lang="lt-LT" altLang="en-US" sz="1700" b="1" dirty="0">
                <a:solidFill>
                  <a:srgbClr val="CC3300"/>
                </a:solidFill>
              </a:rPr>
              <a:t>Bendro stebėjimo I-</a:t>
            </a:r>
            <a:r>
              <a:rPr lang="lt-LT" altLang="en-US" sz="1700" b="1" dirty="0" err="1">
                <a:solidFill>
                  <a:srgbClr val="CC3300"/>
                </a:solidFill>
              </a:rPr>
              <a:t>as</a:t>
            </a:r>
            <a:r>
              <a:rPr lang="lt-LT" altLang="en-US" sz="1700" b="1" dirty="0">
                <a:solidFill>
                  <a:srgbClr val="CC3300"/>
                </a:solidFill>
              </a:rPr>
              <a:t> </a:t>
            </a:r>
            <a:r>
              <a:rPr lang="lt-LT" altLang="en-US" sz="1700" b="1" dirty="0" err="1">
                <a:solidFill>
                  <a:srgbClr val="CC3300"/>
                </a:solidFill>
              </a:rPr>
              <a:t>s.p</a:t>
            </a:r>
            <a:r>
              <a:rPr lang="lt-LT" altLang="en-US" sz="1700" b="1" dirty="0">
                <a:solidFill>
                  <a:srgbClr val="CC3300"/>
                </a:solidFill>
              </a:rPr>
              <a:t>. skyrius</a:t>
            </a:r>
            <a:r>
              <a:rPr lang="lt-LT" altLang="en-US" sz="1700" dirty="0">
                <a:solidFill>
                  <a:srgbClr val="CC3300"/>
                </a:solidFill>
              </a:rPr>
              <a:t> – vyrai, kuriems paskirtas gydymas bendro stebėjimo sąlygomis, 70 vietų</a:t>
            </a:r>
          </a:p>
          <a:p>
            <a:pPr marL="1371600" lvl="2" indent="-457200" algn="just">
              <a:lnSpc>
                <a:spcPct val="80000"/>
              </a:lnSpc>
              <a:buFontTx/>
              <a:buAutoNum type="arabicPeriod"/>
            </a:pPr>
            <a:r>
              <a:rPr lang="lt-LT" altLang="en-US" sz="1700" b="1" dirty="0">
                <a:solidFill>
                  <a:srgbClr val="CC3300"/>
                </a:solidFill>
              </a:rPr>
              <a:t>Bendro stebėjimo II-</a:t>
            </a:r>
            <a:r>
              <a:rPr lang="lt-LT" altLang="en-US" sz="1700" b="1" dirty="0" err="1">
                <a:solidFill>
                  <a:srgbClr val="CC3300"/>
                </a:solidFill>
              </a:rPr>
              <a:t>as</a:t>
            </a:r>
            <a:r>
              <a:rPr lang="lt-LT" altLang="en-US" sz="1700" b="1" dirty="0">
                <a:solidFill>
                  <a:srgbClr val="CC3300"/>
                </a:solidFill>
              </a:rPr>
              <a:t> </a:t>
            </a:r>
            <a:r>
              <a:rPr lang="lt-LT" altLang="en-US" sz="1700" b="1" dirty="0" err="1">
                <a:solidFill>
                  <a:srgbClr val="CC3300"/>
                </a:solidFill>
              </a:rPr>
              <a:t>s.p</a:t>
            </a:r>
            <a:r>
              <a:rPr lang="lt-LT" altLang="en-US" sz="1700" b="1" dirty="0">
                <a:solidFill>
                  <a:srgbClr val="CC3300"/>
                </a:solidFill>
              </a:rPr>
              <a:t>. skyrius</a:t>
            </a:r>
            <a:r>
              <a:rPr lang="lt-LT" altLang="en-US" sz="1700" dirty="0">
                <a:solidFill>
                  <a:srgbClr val="CC3300"/>
                </a:solidFill>
              </a:rPr>
              <a:t> - vyrai, kuriems paskirtas gydymas bendro stebėjimo sąlygomis, 70 vietų</a:t>
            </a:r>
          </a:p>
          <a:p>
            <a:pPr marL="1371600" lvl="2" indent="-457200" algn="just">
              <a:lnSpc>
                <a:spcPct val="80000"/>
              </a:lnSpc>
              <a:buFontTx/>
              <a:buAutoNum type="arabicPeriod"/>
            </a:pPr>
            <a:r>
              <a:rPr lang="lt-LT" altLang="en-US" sz="1700" b="1" dirty="0">
                <a:solidFill>
                  <a:srgbClr val="CC3300"/>
                </a:solidFill>
              </a:rPr>
              <a:t>Bendro stebėjimo III-</a:t>
            </a:r>
            <a:r>
              <a:rPr lang="lt-LT" altLang="en-US" sz="1700" b="1" dirty="0" err="1">
                <a:solidFill>
                  <a:srgbClr val="CC3300"/>
                </a:solidFill>
              </a:rPr>
              <a:t>as</a:t>
            </a:r>
            <a:r>
              <a:rPr lang="lt-LT" altLang="en-US" sz="1700" b="1" dirty="0">
                <a:solidFill>
                  <a:srgbClr val="CC3300"/>
                </a:solidFill>
              </a:rPr>
              <a:t> </a:t>
            </a:r>
            <a:r>
              <a:rPr lang="lt-LT" altLang="en-US" sz="1700" b="1" dirty="0" err="1">
                <a:solidFill>
                  <a:srgbClr val="CC3300"/>
                </a:solidFill>
              </a:rPr>
              <a:t>s.p</a:t>
            </a:r>
            <a:r>
              <a:rPr lang="lt-LT" altLang="en-US" sz="1700" b="1" dirty="0">
                <a:solidFill>
                  <a:srgbClr val="CC3300"/>
                </a:solidFill>
              </a:rPr>
              <a:t>. skyrius</a:t>
            </a:r>
            <a:r>
              <a:rPr lang="lt-LT" altLang="en-US" sz="1700" dirty="0">
                <a:solidFill>
                  <a:srgbClr val="CC3300"/>
                </a:solidFill>
              </a:rPr>
              <a:t> - vyrai, kuriems paskirtas gydymas bendro stebėjimo sąlygomis, 50 vietų</a:t>
            </a:r>
          </a:p>
          <a:p>
            <a:pPr marL="1371600" lvl="2" indent="-457200" algn="just">
              <a:lnSpc>
                <a:spcPct val="80000"/>
              </a:lnSpc>
              <a:buFontTx/>
              <a:buAutoNum type="arabicPeriod"/>
            </a:pPr>
            <a:r>
              <a:rPr lang="lt-LT" altLang="en-US" sz="1700" b="1" dirty="0">
                <a:solidFill>
                  <a:srgbClr val="FF0000"/>
                </a:solidFill>
              </a:rPr>
              <a:t>Bendro stebėjimo IV-</a:t>
            </a:r>
            <a:r>
              <a:rPr lang="lt-LT" altLang="en-US" sz="1700" b="1" dirty="0" err="1">
                <a:solidFill>
                  <a:srgbClr val="FF0000"/>
                </a:solidFill>
              </a:rPr>
              <a:t>as</a:t>
            </a:r>
            <a:r>
              <a:rPr lang="lt-LT" altLang="en-US" sz="1700" b="1" dirty="0">
                <a:solidFill>
                  <a:srgbClr val="FF0000"/>
                </a:solidFill>
              </a:rPr>
              <a:t> </a:t>
            </a:r>
            <a:r>
              <a:rPr lang="lt-LT" altLang="en-US" sz="1700" b="1" dirty="0" err="1">
                <a:solidFill>
                  <a:srgbClr val="FF0000"/>
                </a:solidFill>
              </a:rPr>
              <a:t>s.p</a:t>
            </a:r>
            <a:r>
              <a:rPr lang="lt-LT" altLang="en-US" sz="1700" b="1" dirty="0">
                <a:solidFill>
                  <a:srgbClr val="FF0000"/>
                </a:solidFill>
              </a:rPr>
              <a:t>. skyrius</a:t>
            </a:r>
            <a:r>
              <a:rPr lang="lt-LT" altLang="en-US" sz="1700" dirty="0">
                <a:solidFill>
                  <a:srgbClr val="FF0000"/>
                </a:solidFill>
              </a:rPr>
              <a:t> - vyrai, kuriems paskirtas gydymas bendro stebėjimo sąlygomis, 50 vietų</a:t>
            </a:r>
          </a:p>
          <a:p>
            <a:pPr marL="1371600" lvl="2" indent="-457200" algn="just">
              <a:lnSpc>
                <a:spcPct val="80000"/>
              </a:lnSpc>
              <a:buFontTx/>
              <a:buAutoNum type="arabicPeriod"/>
            </a:pPr>
            <a:r>
              <a:rPr lang="lt-LT" altLang="en-US" sz="1700" b="1" dirty="0">
                <a:solidFill>
                  <a:srgbClr val="CC3300"/>
                </a:solidFill>
              </a:rPr>
              <a:t>Moterų ir vaikų specialaus stebėjimo </a:t>
            </a:r>
            <a:r>
              <a:rPr lang="lt-LT" altLang="en-US" sz="1700" b="1" dirty="0" err="1">
                <a:solidFill>
                  <a:srgbClr val="CC3300"/>
                </a:solidFill>
              </a:rPr>
              <a:t>s.p</a:t>
            </a:r>
            <a:r>
              <a:rPr lang="lt-LT" altLang="en-US" sz="1700" b="1" dirty="0">
                <a:solidFill>
                  <a:srgbClr val="CC3300"/>
                </a:solidFill>
              </a:rPr>
              <a:t>. skyrius</a:t>
            </a:r>
            <a:r>
              <a:rPr lang="lt-LT" altLang="en-US" sz="1700" dirty="0">
                <a:solidFill>
                  <a:srgbClr val="CC3300"/>
                </a:solidFill>
              </a:rPr>
              <a:t> – moterys ir vaikai nuo 14 iki 18 metų, kuriems paskirtas gydymas specializuotoje psichiatrijos ligoninėje bendro, sustiprinto bei griežto stebėjimo sąlygomis – 70 vietų.</a:t>
            </a:r>
          </a:p>
          <a:p>
            <a:pPr marL="1371600" lvl="2" indent="-457200" algn="just">
              <a:lnSpc>
                <a:spcPct val="80000"/>
              </a:lnSpc>
              <a:buFontTx/>
              <a:buAutoNum type="arabicPeriod"/>
            </a:pPr>
            <a:r>
              <a:rPr lang="lt-LT" altLang="en-US" sz="1700" b="1" dirty="0">
                <a:solidFill>
                  <a:srgbClr val="CC3300"/>
                </a:solidFill>
              </a:rPr>
              <a:t>Bendrosios psichiatrijos skyrius</a:t>
            </a:r>
            <a:r>
              <a:rPr lang="lt-LT" altLang="en-US" sz="1700" dirty="0">
                <a:solidFill>
                  <a:srgbClr val="CC3300"/>
                </a:solidFill>
              </a:rPr>
              <a:t> – vyrai ir moterys, gydomi bendrais pagrindais teritoriniu principu - aptarnaujami Biržų, Rokiškio, Anykščių, Kupiškio ir Zarasų rajonai – </a:t>
            </a:r>
            <a:r>
              <a:rPr lang="lt-LT" altLang="en-US" sz="1700" dirty="0">
                <a:solidFill>
                  <a:srgbClr val="FF3300"/>
                </a:solidFill>
              </a:rPr>
              <a:t>50 </a:t>
            </a:r>
            <a:r>
              <a:rPr lang="lt-LT" altLang="en-US" sz="1700" dirty="0">
                <a:solidFill>
                  <a:srgbClr val="CC3300"/>
                </a:solidFill>
              </a:rPr>
              <a:t>vietų</a:t>
            </a:r>
          </a:p>
          <a:p>
            <a:pPr marL="609600" indent="-609600">
              <a:lnSpc>
                <a:spcPct val="80000"/>
              </a:lnSpc>
              <a:buFontTx/>
              <a:buAutoNum type="arabicPeriod"/>
            </a:pPr>
            <a:endParaRPr lang="lt-LT" altLang="en-US" sz="1800" dirty="0">
              <a:solidFill>
                <a:srgbClr val="CC3300"/>
              </a:solidFill>
            </a:endParaRPr>
          </a:p>
        </p:txBody>
      </p:sp>
      <p:sp>
        <p:nvSpPr>
          <p:cNvPr id="2" name="Skaidrės numerio vietos rezervavimo ženklas 1">
            <a:extLst>
              <a:ext uri="{FF2B5EF4-FFF2-40B4-BE49-F238E27FC236}">
                <a16:creationId xmlns:a16="http://schemas.microsoft.com/office/drawing/2014/main" id="{267F608E-33F0-4720-BE86-745D68B37E34}"/>
              </a:ext>
            </a:extLst>
          </p:cNvPr>
          <p:cNvSpPr>
            <a:spLocks noGrp="1"/>
          </p:cNvSpPr>
          <p:nvPr>
            <p:ph type="sldNum" sz="quarter" idx="12"/>
          </p:nvPr>
        </p:nvSpPr>
        <p:spPr/>
        <p:txBody>
          <a:bodyPr/>
          <a:lstStyle/>
          <a:p>
            <a:fld id="{5ED82A55-6E94-417E-81F2-D5388CFE73D7}" type="slidenum">
              <a:rPr lang="en-US" smtClean="0"/>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831849A-9077-4C34-8408-F1BB3D37BDA6}"/>
              </a:ext>
            </a:extLst>
          </p:cNvPr>
          <p:cNvSpPr>
            <a:spLocks noGrp="1"/>
          </p:cNvSpPr>
          <p:nvPr>
            <p:ph type="title"/>
          </p:nvPr>
        </p:nvSpPr>
        <p:spPr>
          <a:xfrm>
            <a:off x="516924" y="91030"/>
            <a:ext cx="10515600" cy="929640"/>
          </a:xfrm>
        </p:spPr>
        <p:txBody>
          <a:bodyPr/>
          <a:lstStyle/>
          <a:p>
            <a:r>
              <a:rPr kumimoji="0" lang="lt-LT" sz="2800" b="1" i="0" u="none" strike="noStrike" kern="1200" cap="none" spc="0" normalizeH="0" baseline="0" noProof="0" dirty="0">
                <a:ln>
                  <a:noFill/>
                </a:ln>
                <a:solidFill>
                  <a:srgbClr val="FF0000"/>
                </a:solidFill>
                <a:effectLst/>
                <a:uLnTx/>
                <a:uFillTx/>
                <a:latin typeface="Calibri" panose="020F0502020204030204"/>
                <a:ea typeface="+mj-ea"/>
                <a:cs typeface="+mj-cs"/>
              </a:rPr>
              <a:t>Ligoninės vidaus tvarkos kontrolė (II)</a:t>
            </a:r>
            <a:endParaRPr lang="en-US" dirty="0"/>
          </a:p>
        </p:txBody>
      </p:sp>
      <p:sp>
        <p:nvSpPr>
          <p:cNvPr id="3" name="Turinio vietos rezervavimo ženklas 2">
            <a:extLst>
              <a:ext uri="{FF2B5EF4-FFF2-40B4-BE49-F238E27FC236}">
                <a16:creationId xmlns:a16="http://schemas.microsoft.com/office/drawing/2014/main" id="{190986D8-24A5-4558-8C36-5AEA5EE8F22D}"/>
              </a:ext>
            </a:extLst>
          </p:cNvPr>
          <p:cNvSpPr>
            <a:spLocks noGrp="1"/>
          </p:cNvSpPr>
          <p:nvPr>
            <p:ph idx="1"/>
          </p:nvPr>
        </p:nvSpPr>
        <p:spPr>
          <a:xfrm>
            <a:off x="1491048" y="1280160"/>
            <a:ext cx="10099589" cy="4896803"/>
          </a:xfrm>
        </p:spPr>
        <p:txBody>
          <a:bodyPr>
            <a:normAutofit fontScale="85000" lnSpcReduction="10000"/>
          </a:bodyPr>
          <a:lstStyle/>
          <a:p>
            <a:pPr marL="342900" indent="-342900" algn="just">
              <a:lnSpc>
                <a:spcPct val="115000"/>
              </a:lnSpc>
              <a:buFont typeface="+mj-lt"/>
              <a:buAutoNum type="arabicPeriod" startAt="8"/>
              <a:tabLst>
                <a:tab pos="450215"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Nuolat stebimi ir analizuojami duomenys, susiję su paslaugų neatitiktimis ar einamaisiais veiklos trūkumais. 2021 metais buvo užregistruotos 6 neatitiktys. Visos užregistruotos neatitiktys yra slaugos proceso ir susiję su ėminių paėmimu. Proceso šeimininkas nurodė neatitiktį pašalinančius veiksmus, neatitikties priežastį, korekcinius veiksmus ir jų atlikimo terminą, atsakingus už neatitikties pašalinimą asmenis. Visos neatitiktys buvo ištaisytos nurodytu laiku.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mj-lt"/>
              <a:buAutoNum type="arabicPeriod" startAt="8"/>
              <a:tabLst>
                <a:tab pos="6858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Siekiant užtikrinti bei padidinti KVS rezultatyvumą, užkirsti kelią nepageidaujamai situacijai ar sumažinti nepageidaujamus įvykius, buvo reguliariai vertinamos esamos ir numatomos rizikos ir galimybės. Siekiant išsiaiškinti situaciją ir suvaldyti riziką dėl priėmimo kambario klientų naudojamo smurto prieš personalą, atlikta priėmimo skyriaus darbuotojų ir budinčių gydytojų apklausa. Apibendrinus apklausos rezultatus, nuspręsta, kad ši rizika nebuvo pilnai suvaldyta. </a:t>
            </a:r>
          </a:p>
          <a:p>
            <a:pPr marL="342900" indent="-342900" algn="just">
              <a:lnSpc>
                <a:spcPct val="115000"/>
              </a:lnSpc>
              <a:buFont typeface="+mj-lt"/>
              <a:buAutoNum type="arabicPeriod" startAt="8"/>
              <a:tabLst>
                <a:tab pos="6858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Dėl susiklosčiusios epidemiologinės situacijos dėl Covid-19 ligos plitimo visoje Lietuvoje, 2021-04-08 direktoriaus įsakymu Nr. 20 patvirtintame 2021 metų  Reikšmingų rizikų veiksnių valdymo plane numatytos kitos rizikos taip pat nebuvo pilnai suvaldytos, todėl jas numatoma pakartotinai peržiūrėti prieš atliekant KVS vadybos vertinamąją analizę.</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mj-lt"/>
              <a:buAutoNum type="arabicPeriod" startAt="8"/>
              <a:tabLst>
                <a:tab pos="685800"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2021 metais užregistruoti 7 pacientų ar jų atstovų skundai ir 42 prašymai. Nepageidaujamų įvykių užregistruota</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nebuvo.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mj-lt"/>
              <a:buAutoNum type="arabicPeriod" startAt="8"/>
              <a:tabLst>
                <a:tab pos="450215" algn="l"/>
              </a:tabLs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Periodiškai vykdoma diagnostikos, gydymo, slaugos protokolų, procedūrų ir kitų kokybės vadybos dokumentų atitikimo teisės aktams ir  taikymo priežiūra ir kontrolė.</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8"/>
            </a:pPr>
            <a:r>
              <a:rPr lang="en-US" sz="1800" dirty="0">
                <a:effectLst/>
                <a:latin typeface="Times New Roman" panose="02020603050405020304" pitchFamily="18" charset="0"/>
                <a:ea typeface="Calibri" panose="020F0502020204030204" pitchFamily="34" charset="0"/>
              </a:rPr>
              <a:t>2021 </a:t>
            </a:r>
            <a:r>
              <a:rPr lang="en-US" sz="1800" dirty="0" err="1">
                <a:effectLst/>
                <a:latin typeface="Times New Roman" panose="02020603050405020304" pitchFamily="18" charset="0"/>
                <a:ea typeface="Calibri" panose="020F0502020204030204" pitchFamily="34" charset="0"/>
              </a:rPr>
              <a:t>metais</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buvo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renkama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informacija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kaip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patenkinti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pacientų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lūkečiai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Pastoviai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vykdyta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baigiančių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gydymą</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adekvačių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pacientų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apklausa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pateikiant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jiems</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užpildyti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Stacionarinių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asmens</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sveikatos</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priežiūros</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paslaugų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vertinimo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anketą</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Buvo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surinktos</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ir</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apibendrintos</a:t>
            </a:r>
            <a:r>
              <a:rPr lang="en-US" sz="1800" dirty="0">
                <a:effectLst/>
                <a:latin typeface="Times New Roman" panose="02020603050405020304" pitchFamily="18" charset="0"/>
                <a:ea typeface="Calibri" panose="020F0502020204030204" pitchFamily="34" charset="0"/>
              </a:rPr>
              <a:t> 69 </a:t>
            </a:r>
            <a:r>
              <a:rPr lang="en-US" sz="1800" dirty="0" err="1">
                <a:effectLst/>
                <a:latin typeface="Times New Roman" panose="02020603050405020304" pitchFamily="18" charset="0"/>
                <a:ea typeface="Calibri" panose="020F0502020204030204" pitchFamily="34" charset="0"/>
              </a:rPr>
              <a:t>apklausoje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dalyvavusiųjų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pacientų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anketos</a:t>
            </a:r>
            <a:r>
              <a:rPr lang="en-US" sz="1800" dirty="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38764857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481D1465-335E-43FB-84AA-2836D7B96964}"/>
              </a:ext>
            </a:extLst>
          </p:cNvPr>
          <p:cNvSpPr>
            <a:spLocks noGrp="1" noChangeArrowheads="1"/>
          </p:cNvSpPr>
          <p:nvPr>
            <p:ph type="title"/>
          </p:nvPr>
        </p:nvSpPr>
        <p:spPr>
          <a:xfrm>
            <a:off x="549875" y="500792"/>
            <a:ext cx="9673273" cy="527050"/>
          </a:xfrm>
        </p:spPr>
        <p:txBody>
          <a:bodyPr>
            <a:noAutofit/>
          </a:bodyPr>
          <a:lstStyle/>
          <a:p>
            <a:r>
              <a:rPr lang="lt-LT" altLang="en-US" sz="2800" b="1" dirty="0">
                <a:solidFill>
                  <a:srgbClr val="FF0000"/>
                </a:solidFill>
                <a:latin typeface="+mn-lt"/>
              </a:rPr>
              <a:t>Apskaičiuotas pacientų bendro pasitenkinimo ASPĮ teikiamomis asmens sveikatos priežiūros paslaugomis lygis – 0,85</a:t>
            </a:r>
          </a:p>
        </p:txBody>
      </p:sp>
      <p:graphicFrame>
        <p:nvGraphicFramePr>
          <p:cNvPr id="5" name="Turinio vietos rezervavimo ženklas 4">
            <a:extLst>
              <a:ext uri="{FF2B5EF4-FFF2-40B4-BE49-F238E27FC236}">
                <a16:creationId xmlns:a16="http://schemas.microsoft.com/office/drawing/2014/main" id="{6E1E9878-C0A9-4C44-AA61-5D09B7719023}"/>
              </a:ext>
            </a:extLst>
          </p:cNvPr>
          <p:cNvGraphicFramePr>
            <a:graphicFrameLocks noGrp="1"/>
          </p:cNvGraphicFramePr>
          <p:nvPr>
            <p:ph idx="1"/>
          </p:nvPr>
        </p:nvGraphicFramePr>
        <p:xfrm>
          <a:off x="642552" y="1557740"/>
          <a:ext cx="10882183" cy="4744028"/>
        </p:xfrm>
        <a:graphic>
          <a:graphicData uri="http://schemas.openxmlformats.org/drawingml/2006/table">
            <a:tbl>
              <a:tblPr firstRow="1" firstCol="1" bandRow="1"/>
              <a:tblGrid>
                <a:gridCol w="489499">
                  <a:extLst>
                    <a:ext uri="{9D8B030D-6E8A-4147-A177-3AD203B41FA5}">
                      <a16:colId xmlns:a16="http://schemas.microsoft.com/office/drawing/2014/main" val="2704088785"/>
                    </a:ext>
                  </a:extLst>
                </a:gridCol>
                <a:gridCol w="5961319">
                  <a:extLst>
                    <a:ext uri="{9D8B030D-6E8A-4147-A177-3AD203B41FA5}">
                      <a16:colId xmlns:a16="http://schemas.microsoft.com/office/drawing/2014/main" val="775872579"/>
                    </a:ext>
                  </a:extLst>
                </a:gridCol>
                <a:gridCol w="2139131">
                  <a:extLst>
                    <a:ext uri="{9D8B030D-6E8A-4147-A177-3AD203B41FA5}">
                      <a16:colId xmlns:a16="http://schemas.microsoft.com/office/drawing/2014/main" val="1881398741"/>
                    </a:ext>
                  </a:extLst>
                </a:gridCol>
                <a:gridCol w="2292234">
                  <a:extLst>
                    <a:ext uri="{9D8B030D-6E8A-4147-A177-3AD203B41FA5}">
                      <a16:colId xmlns:a16="http://schemas.microsoft.com/office/drawing/2014/main" val="3389790443"/>
                    </a:ext>
                  </a:extLst>
                </a:gridCol>
              </a:tblGrid>
              <a:tr h="1416024">
                <a:tc>
                  <a:txBody>
                    <a:bodyPr/>
                    <a:lstStyle/>
                    <a:p>
                      <a:pPr algn="just">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Eil</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Nr.</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just">
                        <a:lnSpc>
                          <a:spcPct val="107000"/>
                        </a:lnSpc>
                        <a:spcAft>
                          <a:spcPts val="800"/>
                        </a:spcAf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Atitinkamą</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vertinimą</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gavusių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anketų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įvardinimas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Skaičius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vnt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Skaičius,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102609091"/>
                  </a:ext>
                </a:extLst>
              </a:tr>
              <a:tr h="265678">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Anketos, gavusios vertinimą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45289"/>
                  </a:ext>
                </a:extLst>
              </a:tr>
              <a:tr h="265678">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Anketos, gavusios vertinimą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420358"/>
                  </a:ext>
                </a:extLst>
              </a:tr>
              <a:tr h="265678">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Anketos, gavusios vertinimą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274721"/>
                  </a:ext>
                </a:extLst>
              </a:tr>
              <a:tr h="265678">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Anketos, gavusios vertinimą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838112"/>
                  </a:ext>
                </a:extLst>
              </a:tr>
              <a:tr h="265678">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Anketos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gavusios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vertinimą</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039897"/>
                  </a:ext>
                </a:extLst>
              </a:tr>
              <a:tr h="265678">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Anketos, gavusios vertinimą „6“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32697"/>
                  </a:ext>
                </a:extLst>
              </a:tr>
              <a:tr h="265678">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Anketos, gavusios vertinimą „7“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984576"/>
                  </a:ext>
                </a:extLst>
              </a:tr>
              <a:tr h="265678">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Anketos, gavusios vertinimą „8“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769542"/>
                  </a:ext>
                </a:extLst>
              </a:tr>
              <a:tr h="265678">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Anketos, gavusios vertinimą „9“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096537"/>
                  </a:ext>
                </a:extLst>
              </a:tr>
              <a:tr h="265678">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Anketos, gavusios vertinimą „10“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9734028"/>
                  </a:ext>
                </a:extLst>
              </a:tr>
              <a:tr h="265678">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Iš viso tinkamai užpildytų anketų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238190"/>
                  </a:ext>
                </a:extLst>
              </a:tr>
              <a:tr h="265678">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Iš viso apklausoje dalyvavusių anketų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13056"/>
                  </a:ext>
                </a:extLst>
              </a:tr>
            </a:tbl>
          </a:graphicData>
        </a:graphic>
      </p:graphicFrame>
      <p:sp>
        <p:nvSpPr>
          <p:cNvPr id="2" name="Skaidrės numerio vietos rezervavimo ženklas 1">
            <a:extLst>
              <a:ext uri="{FF2B5EF4-FFF2-40B4-BE49-F238E27FC236}">
                <a16:creationId xmlns:a16="http://schemas.microsoft.com/office/drawing/2014/main" id="{F00D62D4-1DB5-44D8-B03B-2D80EEE16CDE}"/>
              </a:ext>
            </a:extLst>
          </p:cNvPr>
          <p:cNvSpPr>
            <a:spLocks noGrp="1"/>
          </p:cNvSpPr>
          <p:nvPr>
            <p:ph type="sldNum" sz="quarter" idx="12"/>
          </p:nvPr>
        </p:nvSpPr>
        <p:spPr/>
        <p:txBody>
          <a:bodyPr/>
          <a:lstStyle/>
          <a:p>
            <a:fld id="{5ED82A55-6E94-417E-81F2-D5388CFE73D7}" type="slidenum">
              <a:rPr lang="en-US" smtClean="0"/>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2E0786D-DF32-4473-B707-790DEDCAA541}"/>
              </a:ext>
            </a:extLst>
          </p:cNvPr>
          <p:cNvSpPr>
            <a:spLocks noGrp="1" noChangeArrowheads="1"/>
          </p:cNvSpPr>
          <p:nvPr>
            <p:ph type="title"/>
          </p:nvPr>
        </p:nvSpPr>
        <p:spPr>
          <a:xfrm>
            <a:off x="529429" y="32951"/>
            <a:ext cx="9420635" cy="1143000"/>
          </a:xfrm>
        </p:spPr>
        <p:txBody>
          <a:bodyPr/>
          <a:lstStyle/>
          <a:p>
            <a:r>
              <a:rPr lang="lt-LT" altLang="en-US" sz="2800" b="1" dirty="0">
                <a:solidFill>
                  <a:srgbClr val="FF0000"/>
                </a:solidFill>
                <a:latin typeface="+mn-lt"/>
              </a:rPr>
              <a:t>Neatitikčių skaičius 2017 – 2021 m.</a:t>
            </a:r>
          </a:p>
        </p:txBody>
      </p:sp>
      <p:graphicFrame>
        <p:nvGraphicFramePr>
          <p:cNvPr id="5" name="Lentelės vietos rezervavimo ženklas 4">
            <a:extLst>
              <a:ext uri="{FF2B5EF4-FFF2-40B4-BE49-F238E27FC236}">
                <a16:creationId xmlns:a16="http://schemas.microsoft.com/office/drawing/2014/main" id="{55DCA243-9029-4D98-B88A-EC543D523A11}"/>
              </a:ext>
            </a:extLst>
          </p:cNvPr>
          <p:cNvGraphicFramePr>
            <a:graphicFrameLocks noGrp="1"/>
          </p:cNvGraphicFramePr>
          <p:nvPr>
            <p:ph type="tbl" idx="1"/>
          </p:nvPr>
        </p:nvGraphicFramePr>
        <p:xfrm>
          <a:off x="617838" y="2087879"/>
          <a:ext cx="10964561" cy="3151385"/>
        </p:xfrm>
        <a:graphic>
          <a:graphicData uri="http://schemas.openxmlformats.org/drawingml/2006/table">
            <a:tbl>
              <a:tblPr firstRow="1" firstCol="1" bandRow="1" bandCol="1"/>
              <a:tblGrid>
                <a:gridCol w="2329970">
                  <a:extLst>
                    <a:ext uri="{9D8B030D-6E8A-4147-A177-3AD203B41FA5}">
                      <a16:colId xmlns:a16="http://schemas.microsoft.com/office/drawing/2014/main" val="1097121197"/>
                    </a:ext>
                  </a:extLst>
                </a:gridCol>
                <a:gridCol w="1833953">
                  <a:extLst>
                    <a:ext uri="{9D8B030D-6E8A-4147-A177-3AD203B41FA5}">
                      <a16:colId xmlns:a16="http://schemas.microsoft.com/office/drawing/2014/main" val="3673510352"/>
                    </a:ext>
                  </a:extLst>
                </a:gridCol>
                <a:gridCol w="1833953">
                  <a:extLst>
                    <a:ext uri="{9D8B030D-6E8A-4147-A177-3AD203B41FA5}">
                      <a16:colId xmlns:a16="http://schemas.microsoft.com/office/drawing/2014/main" val="370012934"/>
                    </a:ext>
                  </a:extLst>
                </a:gridCol>
                <a:gridCol w="1833953">
                  <a:extLst>
                    <a:ext uri="{9D8B030D-6E8A-4147-A177-3AD203B41FA5}">
                      <a16:colId xmlns:a16="http://schemas.microsoft.com/office/drawing/2014/main" val="1217833087"/>
                    </a:ext>
                  </a:extLst>
                </a:gridCol>
                <a:gridCol w="1566366">
                  <a:extLst>
                    <a:ext uri="{9D8B030D-6E8A-4147-A177-3AD203B41FA5}">
                      <a16:colId xmlns:a16="http://schemas.microsoft.com/office/drawing/2014/main" val="2899299567"/>
                    </a:ext>
                  </a:extLst>
                </a:gridCol>
                <a:gridCol w="1566366">
                  <a:extLst>
                    <a:ext uri="{9D8B030D-6E8A-4147-A177-3AD203B41FA5}">
                      <a16:colId xmlns:a16="http://schemas.microsoft.com/office/drawing/2014/main" val="2391775946"/>
                    </a:ext>
                  </a:extLst>
                </a:gridCol>
              </a:tblGrid>
              <a:tr h="630277">
                <a:tc>
                  <a:txBody>
                    <a:bodyPr/>
                    <a:lstStyle/>
                    <a:p>
                      <a:pPr algn="ctr">
                        <a:lnSpc>
                          <a:spcPct val="107000"/>
                        </a:lnSpc>
                        <a:spcAft>
                          <a:spcPts val="800"/>
                        </a:spcAft>
                      </a:pPr>
                      <a:r>
                        <a:rPr lang="lt-LT" sz="1800" b="1" dirty="0">
                          <a:effectLst/>
                          <a:latin typeface="Times New Roman" panose="02020603050405020304" pitchFamily="18" charset="0"/>
                          <a:ea typeface="Calibri" panose="020F0502020204030204" pitchFamily="34" charset="0"/>
                          <a:cs typeface="Tahoma" panose="020B0604030504040204" pitchFamily="34" charset="0"/>
                        </a:rPr>
                        <a:t>Užregistravo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ahoma" panose="020B0604030504040204" pitchFamily="34" charset="0"/>
                        </a:rPr>
                        <a:t>2017 metai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ahoma" panose="020B0604030504040204" pitchFamily="34" charset="0"/>
                        </a:rPr>
                        <a:t>2018 metai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ahoma" panose="020B0604030504040204" pitchFamily="34" charset="0"/>
                        </a:rPr>
                        <a:t>2019 metai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ahoma" panose="020B0604030504040204" pitchFamily="34" charset="0"/>
                        </a:rPr>
                        <a:t>2020 metai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ahoma" panose="020B0604030504040204" pitchFamily="34" charset="0"/>
                        </a:rPr>
                        <a:t>2021 metai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6431052"/>
                  </a:ext>
                </a:extLst>
              </a:tr>
              <a:tr h="63027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ahoma" panose="020B0604030504040204" pitchFamily="34" charset="0"/>
                        </a:rPr>
                        <a:t>Klinikinė laboratorija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ahoma" panose="020B0604030504040204" pitchFamily="34"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ahoma" panose="020B0604030504040204" pitchFamily="34"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ahoma" panose="020B0604030504040204" pitchFamily="34" charset="0"/>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ahoma" panose="020B0604030504040204" pitchFamily="34"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ahoma" panose="020B060403050404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764509"/>
                  </a:ext>
                </a:extLst>
              </a:tr>
              <a:tr h="63027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ahoma" panose="020B0604030504040204" pitchFamily="34" charset="0"/>
                        </a:rPr>
                        <a:t>Skyriai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ahoma" panose="020B060403050404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ahoma" panose="020B060403050404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ahoma" panose="020B060403050404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ahoma" panose="020B0604030504040204" pitchFamily="34" charset="0"/>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ahoma" panose="020B0604030504040204" pitchFamily="34" charset="0"/>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477659"/>
                  </a:ext>
                </a:extLst>
              </a:tr>
              <a:tr h="630277">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ahoma" panose="020B0604030504040204" pitchFamily="34" charset="0"/>
                        </a:rPr>
                        <a:t>Vidaus auditų metu</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ahoma" panose="020B0604030504040204" pitchFamily="34"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ahoma" panose="020B060403050404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ahoma" panose="020B060403050404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a:effectLst/>
                          <a:latin typeface="Times New Roman" panose="02020603050405020304" pitchFamily="18" charset="0"/>
                          <a:ea typeface="Calibri" panose="020F0502020204030204" pitchFamily="34" charset="0"/>
                          <a:cs typeface="Tahoma" panose="020B0604030504040204" pitchFamily="34"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1800" dirty="0">
                          <a:effectLst/>
                          <a:latin typeface="Times New Roman" panose="02020603050405020304" pitchFamily="18" charset="0"/>
                          <a:ea typeface="Calibri" panose="020F0502020204030204" pitchFamily="34" charset="0"/>
                          <a:cs typeface="Tahoma" panose="020B060403050404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2034172"/>
                  </a:ext>
                </a:extLst>
              </a:tr>
              <a:tr h="630277">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ahoma" panose="020B0604030504040204" pitchFamily="34" charset="0"/>
                        </a:rPr>
                        <a:t>Viso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ahoma" panose="020B0604030504040204" pitchFamily="34" charset="0"/>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ahoma" panose="020B0604030504040204" pitchFamily="34"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ahoma" panose="020B0604030504040204" pitchFamily="34" charset="0"/>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t-LT" sz="1800" b="1">
                          <a:solidFill>
                            <a:srgbClr val="000000"/>
                          </a:solidFill>
                          <a:effectLst/>
                          <a:latin typeface="Times New Roman" panose="02020603050405020304" pitchFamily="18" charset="0"/>
                          <a:ea typeface="Calibri" panose="020F0502020204030204" pitchFamily="34" charset="0"/>
                          <a:cs typeface="Tahoma" panose="020B0604030504040204" pitchFamily="34" charset="0"/>
                        </a:rPr>
                        <a:t>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t-LT" sz="1800" b="1" dirty="0">
                          <a:solidFill>
                            <a:srgbClr val="000000"/>
                          </a:solidFill>
                          <a:effectLst/>
                          <a:latin typeface="Times New Roman" panose="02020603050405020304" pitchFamily="18" charset="0"/>
                          <a:ea typeface="Calibri" panose="020F0502020204030204" pitchFamily="34" charset="0"/>
                          <a:cs typeface="Tahoma" panose="020B0604030504040204" pitchFamily="34" charset="0"/>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69273224"/>
                  </a:ext>
                </a:extLst>
              </a:tr>
            </a:tbl>
          </a:graphicData>
        </a:graphic>
      </p:graphicFrame>
      <p:sp>
        <p:nvSpPr>
          <p:cNvPr id="2" name="Skaidrės numerio vietos rezervavimo ženklas 1">
            <a:extLst>
              <a:ext uri="{FF2B5EF4-FFF2-40B4-BE49-F238E27FC236}">
                <a16:creationId xmlns:a16="http://schemas.microsoft.com/office/drawing/2014/main" id="{9F7FB7E1-AC0B-470B-9954-564B979A8963}"/>
              </a:ext>
            </a:extLst>
          </p:cNvPr>
          <p:cNvSpPr>
            <a:spLocks noGrp="1"/>
          </p:cNvSpPr>
          <p:nvPr>
            <p:ph type="sldNum" sz="quarter" idx="12"/>
          </p:nvPr>
        </p:nvSpPr>
        <p:spPr/>
        <p:txBody>
          <a:bodyPr/>
          <a:lstStyle/>
          <a:p>
            <a:fld id="{1BD341EA-33EF-4039-BB28-6DE1CBF9FA3D}" type="slidenum">
              <a:rPr lang="lt-LT" altLang="en-US" smtClean="0"/>
              <a:pPr/>
              <a:t>82</a:t>
            </a:fld>
            <a:endParaRPr lang="lt-LT"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321217E-ED83-4AD4-B533-A576F468AFBE}"/>
              </a:ext>
            </a:extLst>
          </p:cNvPr>
          <p:cNvSpPr>
            <a:spLocks noGrp="1"/>
          </p:cNvSpPr>
          <p:nvPr>
            <p:ph type="title"/>
          </p:nvPr>
        </p:nvSpPr>
        <p:spPr>
          <a:xfrm>
            <a:off x="508687" y="142704"/>
            <a:ext cx="10515600" cy="793115"/>
          </a:xfrm>
        </p:spPr>
        <p:txBody>
          <a:bodyPr>
            <a:normAutofit/>
          </a:bodyPr>
          <a:lstStyle/>
          <a:p>
            <a:r>
              <a:rPr lang="lt-LT" sz="2800" b="1" dirty="0">
                <a:solidFill>
                  <a:srgbClr val="FF0000"/>
                </a:solidFill>
                <a:latin typeface="+mn-lt"/>
              </a:rPr>
              <a:t>Antikorupcinė veikla</a:t>
            </a:r>
            <a:endParaRPr lang="en-US" sz="2800" b="1" dirty="0">
              <a:solidFill>
                <a:srgbClr val="FF0000"/>
              </a:solidFill>
              <a:latin typeface="+mn-lt"/>
            </a:endParaRPr>
          </a:p>
        </p:txBody>
      </p:sp>
      <p:sp>
        <p:nvSpPr>
          <p:cNvPr id="3" name="Turinio vietos rezervavimo ženklas 2">
            <a:extLst>
              <a:ext uri="{FF2B5EF4-FFF2-40B4-BE49-F238E27FC236}">
                <a16:creationId xmlns:a16="http://schemas.microsoft.com/office/drawing/2014/main" id="{B7BBD20D-E4FE-4DC6-96D8-A7F2A782BD50}"/>
              </a:ext>
            </a:extLst>
          </p:cNvPr>
          <p:cNvSpPr>
            <a:spLocks noGrp="1"/>
          </p:cNvSpPr>
          <p:nvPr>
            <p:ph idx="1"/>
          </p:nvPr>
        </p:nvSpPr>
        <p:spPr>
          <a:xfrm>
            <a:off x="574589" y="911105"/>
            <a:ext cx="10713308" cy="6194030"/>
          </a:xfrm>
        </p:spPr>
        <p:txBody>
          <a:bodyPr>
            <a:normAutofit fontScale="55000" lnSpcReduction="20000"/>
          </a:bodyPr>
          <a:lstStyle/>
          <a:p>
            <a:pPr algn="just"/>
            <a:r>
              <a:rPr lang="lt-LT" sz="2900" dirty="0">
                <a:latin typeface="Times New Roman" panose="02020603050405020304" pitchFamily="18" charset="0"/>
                <a:cs typeface="Times New Roman" panose="02020603050405020304" pitchFamily="18" charset="0"/>
              </a:rPr>
              <a:t>Patvirtintas  pareigų, kurias einantys asmenys privalo deklaruoti privačius interesus, sąrašas.  2021 metais viešų ir privačių interesų deklaracijas pateikė 35 darbuotojai.</a:t>
            </a:r>
          </a:p>
          <a:p>
            <a:pPr algn="just"/>
            <a:r>
              <a:rPr lang="lt-LT" sz="2900" dirty="0">
                <a:latin typeface="Times New Roman" panose="02020603050405020304" pitchFamily="18" charset="0"/>
                <a:cs typeface="Times New Roman" panose="02020603050405020304" pitchFamily="18" charset="0"/>
              </a:rPr>
              <a:t>Išanalizuoti darbuotojų etikos taisyklių taikymo rezultatai, skundai dėl darbuotojų etikos taisyklių pažeidimo, etikos komisijos posėdžiuose priimti sprendimai. </a:t>
            </a:r>
          </a:p>
          <a:p>
            <a:pPr algn="just"/>
            <a:r>
              <a:rPr lang="lt-LT" sz="2900" dirty="0">
                <a:latin typeface="Times New Roman" panose="02020603050405020304" pitchFamily="18" charset="0"/>
                <a:cs typeface="Times New Roman" panose="02020603050405020304" pitchFamily="18" charset="0"/>
              </a:rPr>
              <a:t>Atliktas korupcijos pasireiškimo tikimybės nustatymas Viešųjų pirkimų organizavimo ir vykdymo srityje, pateikta ataskaita SAM.</a:t>
            </a:r>
          </a:p>
          <a:p>
            <a:pPr algn="just"/>
            <a:r>
              <a:rPr lang="lt-LT" sz="2900" dirty="0">
                <a:latin typeface="Times New Roman" panose="02020603050405020304" pitchFamily="18" charset="0"/>
                <a:cs typeface="Times New Roman" panose="02020603050405020304" pitchFamily="18" charset="0"/>
              </a:rPr>
              <a:t>Parengtos atmintinės naujai priimtiems  darbuotojams dėl interesų deklaravimo ir apribojimų.</a:t>
            </a:r>
          </a:p>
          <a:p>
            <a:pPr algn="just"/>
            <a:r>
              <a:rPr lang="lt-LT" sz="2900" dirty="0">
                <a:latin typeface="Times New Roman" panose="02020603050405020304" pitchFamily="18" charset="0"/>
                <a:cs typeface="Times New Roman" panose="02020603050405020304" pitchFamily="18" charset="0"/>
              </a:rPr>
              <a:t>Informacija apie pacientų teises ir pareigas skelbiama interneto svetainėje.</a:t>
            </a:r>
          </a:p>
          <a:p>
            <a:pPr algn="just"/>
            <a:r>
              <a:rPr lang="lt-LT" sz="2900" dirty="0">
                <a:latin typeface="Times New Roman" panose="02020603050405020304" pitchFamily="18" charset="0"/>
                <a:cs typeface="Times New Roman" panose="02020603050405020304" pitchFamily="18" charset="0"/>
              </a:rPr>
              <a:t>Organizuoti mokymai, kurių metu medicinos personalas pakartotinai supažindintas su sveikatos apsaugos ministro  2014 m. liepos 7 d. įsakymu Nr. V-773 „Dėl Asmens sveikatos priežiūros įstaigų darbuotojų, susidūrusių su galima korupcinio pobūdžio nusikalstama veika, elgesio taisyklių patvirtinimo“ , elgesio kodeksu, antikorupcinės aplinkos kūrimo priemonėmis ir kt.  2021 metais įvyko dveji mokymai, kurių metu dalyvavo 10 gydytojų, ir 6 susirinkimai bei pasitarimai, kuriuose dalyvavo 52 % darbuotojų. O taip pat 1 mokymai panaudojant išorės išteklius.</a:t>
            </a:r>
          </a:p>
          <a:p>
            <a:pPr algn="just"/>
            <a:r>
              <a:rPr lang="lt-LT" sz="2900" dirty="0">
                <a:latin typeface="Times New Roman" panose="02020603050405020304" pitchFamily="18" charset="0"/>
                <a:cs typeface="Times New Roman" panose="02020603050405020304" pitchFamily="18" charset="0"/>
              </a:rPr>
              <a:t>Atlikta ligoninės vykdomų pirkimų stebėsena pagal Viešųjų pirkimų tarnybos nurodytus rekomenduojamus pirkimų vertinimo rodiklius, kurie paviešinti įstaigos interneto svetainėje, vadovaujantis Lietuvos Respublikos sveikatos apsaugos ministro 2020 m. liepos 14 d. įsakymu Nr. V-1651 „Dėl pirkimų vykdytojų sveikatos priežiūros sistemoje viešųjų pirkimų vertinimo rodiklių paviešinimo“.</a:t>
            </a:r>
          </a:p>
          <a:p>
            <a:pPr algn="just"/>
            <a:r>
              <a:rPr lang="lt-LT" sz="2900" dirty="0">
                <a:latin typeface="Times New Roman" panose="02020603050405020304" pitchFamily="18" charset="0"/>
                <a:cs typeface="Times New Roman" panose="02020603050405020304" pitchFamily="18" charset="0"/>
              </a:rPr>
              <a:t>2 kartus atlikta Lietuvos Respublikos sveikatos apsaugos ministro 2020 m. liepos 14 d. įsakymo Nr. V-1651 „Dėl pirkimų vykdytojų sveikatos priežiūros sistemoje viešųjų pirkimų vertinimo rodiklių paviešinimo“ 1.1.1–1.1.4 papunkčiuose nurodytos užpildytose formose pateiktos informacijos analizė ir pateiktos išvados bei siūlymai dėl pirkimų stebėsenos rodiklių tobulinimo, korupcijos prevencijos veiklos skaidrumo didinimo. </a:t>
            </a:r>
          </a:p>
          <a:p>
            <a:pPr algn="just"/>
            <a:r>
              <a:rPr lang="lt-LT" sz="2900" dirty="0">
                <a:latin typeface="Times New Roman" panose="02020603050405020304" pitchFamily="18" charset="0"/>
                <a:cs typeface="Times New Roman" panose="02020603050405020304" pitchFamily="18" charset="0"/>
              </a:rPr>
              <a:t>Vykdant SAM ministro 2014 m. liepos 7 d. įsakymą Nr. V-773, gautų pranešimų nebuvo.</a:t>
            </a:r>
          </a:p>
          <a:p>
            <a:pPr algn="just"/>
            <a:r>
              <a:rPr lang="lt-LT" sz="2900" dirty="0">
                <a:latin typeface="Times New Roman" panose="02020603050405020304" pitchFamily="18" charset="0"/>
                <a:cs typeface="Times New Roman" panose="02020603050405020304" pitchFamily="18" charset="0"/>
              </a:rPr>
              <a:t>Vykdant SAM ministro 2014 m. liepos 7 d. įsakymą Nr. V-773, perduotų pranešimų SAM, STT nebuvo.</a:t>
            </a:r>
          </a:p>
          <a:p>
            <a:pPr algn="just"/>
            <a:endParaRPr lang="lt-LT" sz="2900" dirty="0">
              <a:latin typeface="Times New Roman" panose="02020603050405020304" pitchFamily="18" charset="0"/>
              <a:cs typeface="Times New Roman" panose="02020603050405020304" pitchFamily="18" charset="0"/>
            </a:endParaRPr>
          </a:p>
          <a:p>
            <a:pPr algn="just"/>
            <a:r>
              <a:rPr lang="lt-LT" altLang="en-US" sz="2900" b="1" dirty="0">
                <a:latin typeface="Times New Roman" panose="02020603050405020304" pitchFamily="18" charset="0"/>
                <a:cs typeface="Times New Roman" panose="02020603050405020304" pitchFamily="18" charset="0"/>
              </a:rPr>
              <a:t>LR SA ministro 2021 m., įstaigai suteiktas Skaidrios asmens sveikatos priežiūros įstaigos vardas.</a:t>
            </a:r>
          </a:p>
          <a:p>
            <a:endParaRPr lang="lt-LT" dirty="0"/>
          </a:p>
          <a:p>
            <a:endParaRPr lang="en-US" dirty="0"/>
          </a:p>
        </p:txBody>
      </p:sp>
    </p:spTree>
    <p:extLst>
      <p:ext uri="{BB962C8B-B14F-4D97-AF65-F5344CB8AC3E}">
        <p14:creationId xmlns:p14="http://schemas.microsoft.com/office/powerpoint/2010/main" val="41760531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A5BED771-F53C-45B6-A044-3A769332AE26}"/>
              </a:ext>
            </a:extLst>
          </p:cNvPr>
          <p:cNvSpPr>
            <a:spLocks noGrp="1" noChangeArrowheads="1"/>
          </p:cNvSpPr>
          <p:nvPr>
            <p:ph type="title"/>
          </p:nvPr>
        </p:nvSpPr>
        <p:spPr>
          <a:xfrm>
            <a:off x="550691" y="379456"/>
            <a:ext cx="8229600" cy="336550"/>
          </a:xfrm>
        </p:spPr>
        <p:txBody>
          <a:bodyPr>
            <a:noAutofit/>
          </a:bodyPr>
          <a:lstStyle/>
          <a:p>
            <a:r>
              <a:rPr lang="lt-LT" altLang="en-US" sz="2800" b="1" dirty="0">
                <a:solidFill>
                  <a:srgbClr val="FF0000"/>
                </a:solidFill>
                <a:latin typeface="+mn-lt"/>
              </a:rPr>
              <a:t>Veiklos rizikos</a:t>
            </a:r>
          </a:p>
        </p:txBody>
      </p:sp>
      <p:sp>
        <p:nvSpPr>
          <p:cNvPr id="93187" name="Rectangle 3">
            <a:extLst>
              <a:ext uri="{FF2B5EF4-FFF2-40B4-BE49-F238E27FC236}">
                <a16:creationId xmlns:a16="http://schemas.microsoft.com/office/drawing/2014/main" id="{67208848-C64C-4E5C-8F90-BEEAD51A0E99}"/>
              </a:ext>
            </a:extLst>
          </p:cNvPr>
          <p:cNvSpPr>
            <a:spLocks noGrp="1" noChangeArrowheads="1"/>
          </p:cNvSpPr>
          <p:nvPr>
            <p:ph idx="1"/>
          </p:nvPr>
        </p:nvSpPr>
        <p:spPr>
          <a:xfrm>
            <a:off x="2279650" y="1341439"/>
            <a:ext cx="7785100" cy="4535487"/>
          </a:xfrm>
        </p:spPr>
        <p:txBody>
          <a:bodyPr/>
          <a:lstStyle/>
          <a:p>
            <a:pPr marL="1219200" lvl="2" indent="-304800"/>
            <a:endParaRPr lang="lt-LT" altLang="en-US" sz="1600" dirty="0">
              <a:solidFill>
                <a:srgbClr val="CC3300"/>
              </a:solidFill>
            </a:endParaRPr>
          </a:p>
          <a:p>
            <a:pPr marL="381000" indent="-381000" algn="just">
              <a:buClr>
                <a:srgbClr val="CC3300"/>
              </a:buClr>
              <a:buNone/>
            </a:pPr>
            <a:r>
              <a:rPr lang="lt-LT" altLang="en-US" sz="2000" dirty="0"/>
              <a:t>	</a:t>
            </a:r>
            <a:r>
              <a:rPr lang="lt-LT" altLang="en-US" sz="2000" dirty="0">
                <a:sym typeface="Wingdings" panose="05000000000000000000" pitchFamily="2" charset="2"/>
              </a:rPr>
              <a:t>  reikšmingas teikiamų paslaugų apimties sumažėjimas</a:t>
            </a:r>
            <a:r>
              <a:rPr lang="lt-LT" altLang="en-US" sz="1800" dirty="0">
                <a:solidFill>
                  <a:srgbClr val="CC3300"/>
                </a:solidFill>
              </a:rPr>
              <a:t>; </a:t>
            </a:r>
          </a:p>
          <a:p>
            <a:pPr marL="381000" indent="-381000" algn="just">
              <a:buClr>
                <a:srgbClr val="CC3300"/>
              </a:buClr>
              <a:buNone/>
            </a:pPr>
            <a:endParaRPr lang="lt-LT" altLang="en-US" sz="1800" dirty="0">
              <a:solidFill>
                <a:srgbClr val="CC3300"/>
              </a:solidFill>
            </a:endParaRPr>
          </a:p>
          <a:p>
            <a:pPr marL="381000" indent="-381000" algn="just">
              <a:buClr>
                <a:srgbClr val="CC3300"/>
              </a:buClr>
              <a:buNone/>
            </a:pPr>
            <a:r>
              <a:rPr lang="lt-LT" altLang="en-US" sz="1800" dirty="0">
                <a:solidFill>
                  <a:srgbClr val="CC3300"/>
                </a:solidFill>
              </a:rPr>
              <a:t>	 </a:t>
            </a:r>
            <a:r>
              <a:rPr lang="lt-LT" altLang="en-US" sz="2000" dirty="0">
                <a:sym typeface="Wingdings" panose="05000000000000000000" pitchFamily="2" charset="2"/>
              </a:rPr>
              <a:t></a:t>
            </a:r>
            <a:r>
              <a:rPr lang="lt-LT" altLang="en-US" sz="1800" dirty="0">
                <a:solidFill>
                  <a:srgbClr val="CC3300"/>
                </a:solidFill>
              </a:rPr>
              <a:t>  paslaugų bazinės kainos sumažėjimas; </a:t>
            </a:r>
          </a:p>
          <a:p>
            <a:pPr marL="381000" indent="-381000" algn="just">
              <a:buClr>
                <a:srgbClr val="CC3300"/>
              </a:buClr>
              <a:buNone/>
            </a:pPr>
            <a:endParaRPr lang="lt-LT" altLang="en-US" sz="1800" dirty="0">
              <a:solidFill>
                <a:srgbClr val="CC3300"/>
              </a:solidFill>
            </a:endParaRPr>
          </a:p>
          <a:p>
            <a:pPr marL="381000" indent="-381000" algn="just">
              <a:buClr>
                <a:srgbClr val="CC3300"/>
              </a:buClr>
              <a:buNone/>
            </a:pPr>
            <a:r>
              <a:rPr lang="lt-LT" altLang="en-US" sz="1800" dirty="0">
                <a:solidFill>
                  <a:srgbClr val="CC3300"/>
                </a:solidFill>
              </a:rPr>
              <a:t>	 </a:t>
            </a:r>
            <a:r>
              <a:rPr lang="lt-LT" altLang="en-US" sz="2000" dirty="0">
                <a:sym typeface="Wingdings" panose="05000000000000000000" pitchFamily="2" charset="2"/>
              </a:rPr>
              <a:t></a:t>
            </a:r>
            <a:r>
              <a:rPr lang="lt-LT" altLang="en-US" sz="1800" dirty="0">
                <a:solidFill>
                  <a:srgbClr val="CC3300"/>
                </a:solidFill>
              </a:rPr>
              <a:t> teritorinių ligonių kasos ilgalaikis atsiskaitymų už suteiktas paslaugas pradelsimas;</a:t>
            </a:r>
          </a:p>
          <a:p>
            <a:pPr marL="381000" indent="-381000" algn="just">
              <a:buClr>
                <a:srgbClr val="CC3300"/>
              </a:buClr>
              <a:buNone/>
            </a:pPr>
            <a:endParaRPr lang="lt-LT" altLang="en-US" sz="1800" dirty="0">
              <a:solidFill>
                <a:srgbClr val="CC3300"/>
              </a:solidFill>
            </a:endParaRPr>
          </a:p>
          <a:p>
            <a:pPr marL="800100" lvl="1" indent="-342900">
              <a:buNone/>
            </a:pPr>
            <a:r>
              <a:rPr lang="lt-LT" altLang="en-US" sz="1800" dirty="0">
                <a:sym typeface="Wingdings" panose="05000000000000000000" pitchFamily="2" charset="2"/>
              </a:rPr>
              <a:t></a:t>
            </a:r>
            <a:r>
              <a:rPr lang="lt-LT" altLang="en-US" sz="1800" dirty="0">
                <a:solidFill>
                  <a:srgbClr val="CC3300"/>
                </a:solidFill>
              </a:rPr>
              <a:t> reikšmingas teikiamų paslaugų apimties padidėjimas;</a:t>
            </a:r>
          </a:p>
          <a:p>
            <a:pPr marL="800100" lvl="1" indent="-342900">
              <a:buNone/>
            </a:pPr>
            <a:endParaRPr lang="lt-LT" altLang="en-US" sz="1800" dirty="0">
              <a:solidFill>
                <a:srgbClr val="CC3300"/>
              </a:solidFill>
            </a:endParaRPr>
          </a:p>
          <a:p>
            <a:pPr marL="800100" lvl="1" indent="-342900">
              <a:buNone/>
            </a:pPr>
            <a:r>
              <a:rPr lang="lt-LT" altLang="en-US" sz="1800" dirty="0">
                <a:sym typeface="Wingdings" panose="05000000000000000000" pitchFamily="2" charset="2"/>
              </a:rPr>
              <a:t></a:t>
            </a:r>
            <a:r>
              <a:rPr lang="lt-LT" altLang="en-US" sz="1800" dirty="0">
                <a:solidFill>
                  <a:srgbClr val="CC3300"/>
                </a:solidFill>
              </a:rPr>
              <a:t> gydytojų psichiatrų trūkumas.</a:t>
            </a:r>
          </a:p>
          <a:p>
            <a:pPr marL="800100" lvl="1" indent="-342900">
              <a:buNone/>
            </a:pPr>
            <a:endParaRPr lang="lt-LT" altLang="en-US" sz="1800" dirty="0">
              <a:solidFill>
                <a:srgbClr val="CC3300"/>
              </a:solidFill>
            </a:endParaRPr>
          </a:p>
        </p:txBody>
      </p:sp>
      <p:sp>
        <p:nvSpPr>
          <p:cNvPr id="2" name="Skaidrės numerio vietos rezervavimo ženklas 1">
            <a:extLst>
              <a:ext uri="{FF2B5EF4-FFF2-40B4-BE49-F238E27FC236}">
                <a16:creationId xmlns:a16="http://schemas.microsoft.com/office/drawing/2014/main" id="{04A156E9-76F4-411C-9232-C32842003D26}"/>
              </a:ext>
            </a:extLst>
          </p:cNvPr>
          <p:cNvSpPr>
            <a:spLocks noGrp="1"/>
          </p:cNvSpPr>
          <p:nvPr>
            <p:ph type="sldNum" sz="quarter" idx="12"/>
          </p:nvPr>
        </p:nvSpPr>
        <p:spPr/>
        <p:txBody>
          <a:bodyPr/>
          <a:lstStyle/>
          <a:p>
            <a:fld id="{5ED82A55-6E94-417E-81F2-D5388CFE73D7}" type="slidenum">
              <a:rPr lang="en-US" smtClean="0"/>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2E9C514B-3363-4F8B-A108-E881C84098F5}"/>
              </a:ext>
            </a:extLst>
          </p:cNvPr>
          <p:cNvSpPr>
            <a:spLocks noGrp="1" noChangeArrowheads="1"/>
          </p:cNvSpPr>
          <p:nvPr>
            <p:ph type="title"/>
          </p:nvPr>
        </p:nvSpPr>
        <p:spPr>
          <a:xfrm>
            <a:off x="2279650" y="988540"/>
            <a:ext cx="8229600" cy="5123935"/>
          </a:xfrm>
        </p:spPr>
        <p:txBody>
          <a:bodyPr>
            <a:normAutofit/>
          </a:bodyPr>
          <a:lstStyle/>
          <a:p>
            <a:pPr algn="ctr">
              <a:lnSpc>
                <a:spcPct val="107000"/>
              </a:lnSpc>
              <a:spcAft>
                <a:spcPts val="800"/>
              </a:spcAft>
            </a:pPr>
            <a:r>
              <a:rPr lang="lt-LT" altLang="en-US" sz="5400" dirty="0"/>
              <a:t> </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Veiklos ataskaita paruošta vadovaujantis </a:t>
            </a:r>
            <a:br>
              <a:rPr lang="lt-LT" sz="1800"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2011 m. birželio 16 d. </a:t>
            </a:r>
            <a:br>
              <a:rPr lang="lt-LT" sz="1800" b="1"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LIETUVOS RESPUBLIKOS VIEŠŲJŲ ĮSTAIGŲ ĮSTATYMO 12 STRAIPSNIO PAKEITIMO IR PAPILDYMO ĮSTATYMU Nr. XI-1446 ir</a:t>
            </a:r>
            <a:br>
              <a:rPr lang="lt-LT" sz="1800" b="1"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LR SA ministro 2011-12-01 d. įsakymu Nr. V-1019</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lt-LT" sz="1800" b="1" cap="all"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LR Vyriausybės NUTARIMAS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lt-LT" sz="1800" b="1" cap="all"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DĖL VIEŠOJO SEKTORIAUS SUBJEKTO METINĖS VEIKLOS ATASKAITOS IR VIEŠOJO SEKTORIAUS SUBJEKTŲ GRUPĖS METINĖS VEIKLOS ATASKAITOS RENGIMO TVARKOS APRAŠO PATVIRTINIMO</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lt-L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 m. vasario 13 d. Nr. 135</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lt-LT" altLang="en-US" sz="3600" dirty="0">
                <a:solidFill>
                  <a:srgbClr val="CCFF33"/>
                </a:solidFill>
              </a:rPr>
            </a:br>
            <a:endParaRPr lang="lt-LT" altLang="en-US" sz="3600" dirty="0">
              <a:solidFill>
                <a:srgbClr val="CCFF33"/>
              </a:solidFill>
            </a:endParaRPr>
          </a:p>
        </p:txBody>
      </p:sp>
      <p:sp>
        <p:nvSpPr>
          <p:cNvPr id="2" name="Skaidrės numerio vietos rezervavimo ženklas 1">
            <a:extLst>
              <a:ext uri="{FF2B5EF4-FFF2-40B4-BE49-F238E27FC236}">
                <a16:creationId xmlns:a16="http://schemas.microsoft.com/office/drawing/2014/main" id="{F713021F-7F32-4143-9664-CB9DE42C3669}"/>
              </a:ext>
            </a:extLst>
          </p:cNvPr>
          <p:cNvSpPr>
            <a:spLocks noGrp="1"/>
          </p:cNvSpPr>
          <p:nvPr>
            <p:ph type="sldNum" sz="quarter" idx="12"/>
          </p:nvPr>
        </p:nvSpPr>
        <p:spPr/>
        <p:txBody>
          <a:bodyPr/>
          <a:lstStyle/>
          <a:p>
            <a:fld id="{5ED82A55-6E94-417E-81F2-D5388CFE73D7}" type="slidenum">
              <a:rPr lang="en-US" smtClean="0"/>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D2BC839-72D3-4F5E-943F-740B476633E7}"/>
              </a:ext>
            </a:extLst>
          </p:cNvPr>
          <p:cNvSpPr>
            <a:spLocks noGrp="1" noChangeArrowheads="1"/>
          </p:cNvSpPr>
          <p:nvPr>
            <p:ph type="title"/>
          </p:nvPr>
        </p:nvSpPr>
        <p:spPr>
          <a:xfrm>
            <a:off x="2125663" y="1174751"/>
            <a:ext cx="8229600" cy="531813"/>
          </a:xfrm>
        </p:spPr>
        <p:txBody>
          <a:bodyPr>
            <a:normAutofit fontScale="90000"/>
          </a:bodyPr>
          <a:lstStyle/>
          <a:p>
            <a:r>
              <a:rPr lang="lt-LT" altLang="en-US">
                <a:solidFill>
                  <a:srgbClr val="CCFF33"/>
                </a:solidFill>
              </a:rPr>
              <a:t> </a:t>
            </a:r>
          </a:p>
        </p:txBody>
      </p:sp>
      <p:sp>
        <p:nvSpPr>
          <p:cNvPr id="53251" name="Rectangle 3">
            <a:extLst>
              <a:ext uri="{FF2B5EF4-FFF2-40B4-BE49-F238E27FC236}">
                <a16:creationId xmlns:a16="http://schemas.microsoft.com/office/drawing/2014/main" id="{B3409719-9FE4-48FF-AEAE-C646A1B2C4CC}"/>
              </a:ext>
            </a:extLst>
          </p:cNvPr>
          <p:cNvSpPr>
            <a:spLocks noGrp="1" noChangeArrowheads="1"/>
          </p:cNvSpPr>
          <p:nvPr>
            <p:ph idx="1"/>
          </p:nvPr>
        </p:nvSpPr>
        <p:spPr>
          <a:xfrm>
            <a:off x="2279650" y="1773238"/>
            <a:ext cx="8229600" cy="4525962"/>
          </a:xfrm>
        </p:spPr>
        <p:txBody>
          <a:bodyPr/>
          <a:lstStyle/>
          <a:p>
            <a:pPr>
              <a:buFontTx/>
              <a:buNone/>
            </a:pPr>
            <a:r>
              <a:rPr lang="lt-LT" altLang="en-US">
                <a:solidFill>
                  <a:srgbClr val="CCFF33"/>
                </a:solidFill>
              </a:rPr>
              <a:t> </a:t>
            </a:r>
          </a:p>
        </p:txBody>
      </p:sp>
      <p:sp>
        <p:nvSpPr>
          <p:cNvPr id="2" name="Skaidrės numerio vietos rezervavimo ženklas 1">
            <a:extLst>
              <a:ext uri="{FF2B5EF4-FFF2-40B4-BE49-F238E27FC236}">
                <a16:creationId xmlns:a16="http://schemas.microsoft.com/office/drawing/2014/main" id="{BE0911AB-939C-4B54-B656-9B3F9C60B358}"/>
              </a:ext>
            </a:extLst>
          </p:cNvPr>
          <p:cNvSpPr>
            <a:spLocks noGrp="1"/>
          </p:cNvSpPr>
          <p:nvPr>
            <p:ph type="sldNum" sz="quarter" idx="12"/>
          </p:nvPr>
        </p:nvSpPr>
        <p:spPr/>
        <p:txBody>
          <a:bodyPr/>
          <a:lstStyle/>
          <a:p>
            <a:fld id="{5ED82A55-6E94-417E-81F2-D5388CFE73D7}" type="slidenum">
              <a:rPr lang="en-US" smtClean="0"/>
              <a:t>86</a:t>
            </a:fld>
            <a:endParaRPr lang="en-US"/>
          </a:p>
        </p:txBody>
      </p:sp>
      <p:sp>
        <p:nvSpPr>
          <p:cNvPr id="53252" name="WordArt 4">
            <a:extLst>
              <a:ext uri="{FF2B5EF4-FFF2-40B4-BE49-F238E27FC236}">
                <a16:creationId xmlns:a16="http://schemas.microsoft.com/office/drawing/2014/main" id="{07494D08-41F9-46AA-B6F0-38FC7201E0C5}"/>
              </a:ext>
            </a:extLst>
          </p:cNvPr>
          <p:cNvSpPr>
            <a:spLocks noChangeArrowheads="1" noChangeShapeType="1" noTextEdit="1"/>
          </p:cNvSpPr>
          <p:nvPr/>
        </p:nvSpPr>
        <p:spPr bwMode="auto">
          <a:xfrm>
            <a:off x="1919289" y="2205038"/>
            <a:ext cx="8569325" cy="33131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6600" kern="1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AČIŪ UŽ DĖMESĮ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3251">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a:extLst>
              <a:ext uri="{FF2B5EF4-FFF2-40B4-BE49-F238E27FC236}">
                <a16:creationId xmlns:a16="http://schemas.microsoft.com/office/drawing/2014/main" id="{DDC7EFB7-5354-4FC0-AE6E-1288B11FEC42}"/>
              </a:ext>
            </a:extLst>
          </p:cNvPr>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4224339" y="404813"/>
            <a:ext cx="3629025" cy="129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450" name="Rectangle 2">
            <a:extLst>
              <a:ext uri="{FF2B5EF4-FFF2-40B4-BE49-F238E27FC236}">
                <a16:creationId xmlns:a16="http://schemas.microsoft.com/office/drawing/2014/main" id="{140EFF73-9A4D-4C28-A001-C41529E2B3E2}"/>
              </a:ext>
            </a:extLst>
          </p:cNvPr>
          <p:cNvSpPr>
            <a:spLocks noGrp="1" noChangeArrowheads="1"/>
          </p:cNvSpPr>
          <p:nvPr>
            <p:ph type="subTitle" idx="1"/>
          </p:nvPr>
        </p:nvSpPr>
        <p:spPr>
          <a:xfrm>
            <a:off x="1919289" y="1773238"/>
            <a:ext cx="8497887" cy="4724400"/>
          </a:xfrm>
        </p:spPr>
        <p:txBody>
          <a:bodyPr>
            <a:normAutofit lnSpcReduction="10000"/>
          </a:bodyPr>
          <a:lstStyle/>
          <a:p>
            <a:pPr>
              <a:lnSpc>
                <a:spcPct val="80000"/>
              </a:lnSpc>
            </a:pPr>
            <a:endParaRPr lang="lt-LT" altLang="en-US" sz="4000"/>
          </a:p>
          <a:p>
            <a:pPr>
              <a:lnSpc>
                <a:spcPct val="80000"/>
              </a:lnSpc>
            </a:pPr>
            <a:r>
              <a:rPr lang="lt-LT" altLang="en-US" sz="2000" b="1">
                <a:solidFill>
                  <a:srgbClr val="FF3300"/>
                </a:solidFill>
              </a:rPr>
              <a:t>Rokiškio PL – nėra bausmės atlikimo vieta</a:t>
            </a:r>
          </a:p>
          <a:p>
            <a:pPr>
              <a:lnSpc>
                <a:spcPct val="80000"/>
              </a:lnSpc>
            </a:pPr>
            <a:endParaRPr lang="lt-LT" altLang="en-US" sz="2000">
              <a:solidFill>
                <a:srgbClr val="FF3300"/>
              </a:solidFill>
            </a:endParaRPr>
          </a:p>
          <a:p>
            <a:pPr>
              <a:lnSpc>
                <a:spcPct val="80000"/>
              </a:lnSpc>
            </a:pPr>
            <a:r>
              <a:rPr lang="lt-LT" altLang="en-US" sz="2000" b="1">
                <a:solidFill>
                  <a:srgbClr val="FF3300"/>
                </a:solidFill>
              </a:rPr>
              <a:t>RPL ekspertizės neatliekamos</a:t>
            </a:r>
          </a:p>
          <a:p>
            <a:pPr>
              <a:lnSpc>
                <a:spcPct val="80000"/>
              </a:lnSpc>
            </a:pPr>
            <a:endParaRPr lang="lt-LT" altLang="en-US" sz="2000">
              <a:solidFill>
                <a:srgbClr val="FF3300"/>
              </a:solidFill>
            </a:endParaRPr>
          </a:p>
          <a:p>
            <a:pPr>
              <a:lnSpc>
                <a:spcPct val="80000"/>
              </a:lnSpc>
            </a:pPr>
            <a:r>
              <a:rPr lang="lt-LT" altLang="en-US" sz="2000" b="1">
                <a:solidFill>
                  <a:srgbClr val="FF3300"/>
                </a:solidFill>
              </a:rPr>
              <a:t>Vienintelė specializuota psichiatrijos gydymo įstaiga Lietuvoje</a:t>
            </a:r>
          </a:p>
          <a:p>
            <a:pPr>
              <a:lnSpc>
                <a:spcPct val="80000"/>
              </a:lnSpc>
            </a:pPr>
            <a:endParaRPr lang="lt-LT" altLang="en-US" sz="2000">
              <a:solidFill>
                <a:srgbClr val="FF3300"/>
              </a:solidFill>
            </a:endParaRPr>
          </a:p>
          <a:p>
            <a:pPr>
              <a:lnSpc>
                <a:spcPct val="80000"/>
              </a:lnSpc>
            </a:pPr>
            <a:r>
              <a:rPr lang="lt-LT" altLang="en-US" sz="2000" b="1">
                <a:solidFill>
                  <a:srgbClr val="FF3300"/>
                </a:solidFill>
              </a:rPr>
              <a:t>Pacientai atvyksta su teismo nutartimis</a:t>
            </a:r>
          </a:p>
          <a:p>
            <a:pPr>
              <a:lnSpc>
                <a:spcPct val="80000"/>
              </a:lnSpc>
            </a:pPr>
            <a:endParaRPr lang="lt-LT" altLang="en-US" sz="2000">
              <a:solidFill>
                <a:srgbClr val="FF3300"/>
              </a:solidFill>
            </a:endParaRPr>
          </a:p>
          <a:p>
            <a:pPr>
              <a:lnSpc>
                <a:spcPct val="80000"/>
              </a:lnSpc>
            </a:pPr>
            <a:r>
              <a:rPr lang="lt-LT" altLang="en-US" sz="2000" b="1">
                <a:solidFill>
                  <a:srgbClr val="FF3300"/>
                </a:solidFill>
              </a:rPr>
              <a:t>Nėra nei vieno nuteisto paciento</a:t>
            </a:r>
          </a:p>
          <a:p>
            <a:pPr>
              <a:lnSpc>
                <a:spcPct val="80000"/>
              </a:lnSpc>
            </a:pPr>
            <a:endParaRPr lang="lt-LT" altLang="en-US" sz="2000">
              <a:solidFill>
                <a:srgbClr val="FF3300"/>
              </a:solidFill>
            </a:endParaRPr>
          </a:p>
          <a:p>
            <a:pPr>
              <a:lnSpc>
                <a:spcPct val="80000"/>
              </a:lnSpc>
            </a:pPr>
            <a:r>
              <a:rPr lang="lt-LT" altLang="en-US" sz="2000" b="1">
                <a:solidFill>
                  <a:srgbClr val="FF3300"/>
                </a:solidFill>
              </a:rPr>
              <a:t>Asmenys, kuriems sutriko psichika po nusikaltimo padarymo ir kuriems negalima atlikti TPE</a:t>
            </a:r>
            <a:endParaRPr lang="lt-LT" altLang="en-US" sz="2000">
              <a:solidFill>
                <a:srgbClr val="FF3300"/>
              </a:solidFill>
            </a:endParaRPr>
          </a:p>
          <a:p>
            <a:pPr>
              <a:lnSpc>
                <a:spcPct val="80000"/>
              </a:lnSpc>
            </a:pPr>
            <a:endParaRPr lang="lt-LT" altLang="en-US" sz="2000"/>
          </a:p>
        </p:txBody>
      </p:sp>
    </p:spTree>
  </p:cSld>
  <p:clrMapOvr>
    <a:masterClrMapping/>
  </p:clrMapOvr>
  <p:transition/>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TotalTime>
  <Words>6646</Words>
  <Application>Microsoft Office PowerPoint</Application>
  <PresentationFormat>Plačiaekranė</PresentationFormat>
  <Paragraphs>2155</Paragraphs>
  <Slides>86</Slides>
  <Notes>0</Notes>
  <HiddenSlides>0</HiddenSlides>
  <MMClips>0</MMClips>
  <ScaleCrop>false</ScaleCrop>
  <HeadingPairs>
    <vt:vector size="8" baseType="variant">
      <vt:variant>
        <vt:lpstr>Naudojami šriftai</vt:lpstr>
      </vt:variant>
      <vt:variant>
        <vt:i4>6</vt:i4>
      </vt:variant>
      <vt:variant>
        <vt:lpstr>Tema</vt:lpstr>
      </vt:variant>
      <vt:variant>
        <vt:i4>1</vt:i4>
      </vt:variant>
      <vt:variant>
        <vt:lpstr>Įdėtosios OLE paslaugos</vt:lpstr>
      </vt:variant>
      <vt:variant>
        <vt:i4>1</vt:i4>
      </vt:variant>
      <vt:variant>
        <vt:lpstr>Skaidrių pavadinimai</vt:lpstr>
      </vt:variant>
      <vt:variant>
        <vt:i4>86</vt:i4>
      </vt:variant>
    </vt:vector>
  </HeadingPairs>
  <TitlesOfParts>
    <vt:vector size="94" baseType="lpstr">
      <vt:lpstr>Arial</vt:lpstr>
      <vt:lpstr>Calibri</vt:lpstr>
      <vt:lpstr>Calibri Light</vt:lpstr>
      <vt:lpstr>Symbol</vt:lpstr>
      <vt:lpstr>Times New Roman</vt:lpstr>
      <vt:lpstr>Wingdings</vt:lpstr>
      <vt:lpstr>„Office“ tema</vt:lpstr>
      <vt:lpstr>Chart</vt:lpstr>
      <vt:lpstr>„PowerPoint“ pateiktis</vt:lpstr>
      <vt:lpstr>Rokiškio psichiatrijos ligoninė – vienintelė įstaiga Lietuvoje teikianti specialiosios psichiatrijos paslaugas</vt:lpstr>
      <vt:lpstr>,</vt:lpstr>
      <vt:lpstr>      </vt:lpstr>
      <vt:lpstr>      Reikalavimai gydymui specialaus stebėjimo sąlygomis</vt:lpstr>
      <vt:lpstr>Viešosios įstaigos Rokiškio psichiatrijos ligoninės organizacinė struktūra</vt:lpstr>
      <vt:lpstr>Rokiškio psichiatrijos ligoninė</vt:lpstr>
      <vt:lpstr>Ligoninės klinikiniai skyriai</vt:lpstr>
      <vt:lpstr>„PowerPoint“ pateiktis</vt:lpstr>
      <vt:lpstr>Rokiškio PL dalininkai</vt:lpstr>
      <vt:lpstr>Ligoninės turtas</vt:lpstr>
      <vt:lpstr>Materialusis turtas</vt:lpstr>
      <vt:lpstr>Pagal panaudos sutartis valdomas turtas   </vt:lpstr>
      <vt:lpstr>Nematerialusis turtas </vt:lpstr>
      <vt:lpstr>Ilgalaikio turto įsigijimas 2021 metais</vt:lpstr>
      <vt:lpstr>Investicijos į pastatų atnaujinimą 2003 – 2021 m. </vt:lpstr>
      <vt:lpstr>Ligoninės pajamos 2021 m.</vt:lpstr>
      <vt:lpstr>Pagrindinės veiklos pajamos </vt:lpstr>
      <vt:lpstr>Per vienerius metus gautinos sumos</vt:lpstr>
      <vt:lpstr>2021 ir 2020 m. gautų pajamų palyginimas</vt:lpstr>
      <vt:lpstr>Ligoninės sąnaudos 2021 m.</vt:lpstr>
      <vt:lpstr>Palyginamosios veiklos sąnaudos 2016 – 2021 m.</vt:lpstr>
      <vt:lpstr>2021 m. ir 2020 m sąnaudų palyginimas</vt:lpstr>
      <vt:lpstr>Reikšmingi sandoriai 2021 metais </vt:lpstr>
      <vt:lpstr>Tiesioginės su Covid-19 susijusios išlaidos (€)  DU padidinimas........................................................................................................................................................................162 078 €.   Apsaugos priemonės...................................................................................................................................................................81 353 €.   Viso..........................................................................................................................................................................................243 431 €.  Su Covid-19 susijusių išlaidų kompensavimas (€)   DU padidinimas........................................................................................................................................................................105 123 €.  Nemokamai gautas turtas Antigeno testai..............................................................................................................................................................................3 662 €.   Pacientų ir darbuotojų vakcinacijai skirtos priemonės...............................................................................................................20 018 €.   Apsaugos priemonės...................................................................................................................................................................24 220 €.   Viso..............................................................................................................................................................................................47900 €.     .</vt:lpstr>
      <vt:lpstr>Ligoninės atsargos(€) </vt:lpstr>
      <vt:lpstr>Trumpalaikiai įsipareigojimai 2021 m. pabaigai</vt:lpstr>
      <vt:lpstr>Ligoninės darbuotojai 2019-12-31 ligoninėje dirbo 445 darbuotojai.  2020-12-31 ligoninėje dirbo 445 darbuotojai </vt:lpstr>
      <vt:lpstr>Ligoninės darbuotojai</vt:lpstr>
      <vt:lpstr>Ligoninės darbuotojų skaičiaus kitimas</vt:lpstr>
      <vt:lpstr>Darbuotojų pasiskirstymas pagal amžiaus grupes</vt:lpstr>
      <vt:lpstr>Darbuotojų kaita </vt:lpstr>
      <vt:lpstr>Vidutinis 1 mėnesio darbo užmokesčio fondas pagal darbuotojų kategorijas</vt:lpstr>
      <vt:lpstr>Darbuotojų darbo užmokesčio fondo kitimas pajamų struktūroje 2010 - 2021 metais</vt:lpstr>
      <vt:lpstr>.</vt:lpstr>
      <vt:lpstr>Sutarties su Panevėžio TLK vykdymas 2021 metais</vt:lpstr>
      <vt:lpstr>SP Suteiktų paslaugų skaičiaus kitimas 2020 - 2021 m. </vt:lpstr>
      <vt:lpstr>Lovų funkcionavimas (užimtumas) dienomis </vt:lpstr>
      <vt:lpstr>Išrašytų pacientų gydymo trukmė</vt:lpstr>
      <vt:lpstr>2021 m. Pajamų ir išlaidų analizė pagal skyrius</vt:lpstr>
      <vt:lpstr>Vidutinis lovų užimtumas per 2021 metus</vt:lpstr>
      <vt:lpstr>RPL gydomų pacientų apsaugos ir priežiūros programa </vt:lpstr>
      <vt:lpstr>RPL teikiamos paslaugos :  Gydymas ir slauga</vt:lpstr>
      <vt:lpstr>Specialioji psichiatrija</vt:lpstr>
      <vt:lpstr>Sveikatos priežiūros paslaugos </vt:lpstr>
      <vt:lpstr>Sveikatos priežiūros paslaugos II</vt:lpstr>
      <vt:lpstr>Hospitalizacijų skaičius</vt:lpstr>
      <vt:lpstr>Ligonių sergamumas pagal nozologiją</vt:lpstr>
      <vt:lpstr>Gydymas ir slauga</vt:lpstr>
      <vt:lpstr>RPL teikiamos paslaugos: Psichologinė pagalba</vt:lpstr>
      <vt:lpstr>RPL teikiamos paslaugos: Psichologinė pagalba</vt:lpstr>
      <vt:lpstr>Psichodiagnostiniai tyrimai</vt:lpstr>
      <vt:lpstr>2021 m. Suteiktos psichologinės paslaugos </vt:lpstr>
      <vt:lpstr>Taikytų psichologinių intervencijų ir pacientų, kuriems taikytos intervencijos, skaičiaus pokytis 2015-2020 metais</vt:lpstr>
      <vt:lpstr>Parengtos psichoedukacinės programos </vt:lpstr>
      <vt:lpstr>Psichosocialinės reabilitacijos paslaugos 2021 metais skyriaus darbuotojai suteikė 69 238 paslaugų </vt:lpstr>
      <vt:lpstr>Psichosocialinės reabilitacijos paslaugos</vt:lpstr>
      <vt:lpstr>Bendrosios socialinės paslaugos</vt:lpstr>
      <vt:lpstr>Bendrųjų sveikatos intervencijos paslaugų pasiskirstymas pagal paslaugų teikimo vietą</vt:lpstr>
      <vt:lpstr>Bendrosios sveikatos intervencijos paslaugos</vt:lpstr>
      <vt:lpstr>Socialinės globos namuose apgyvendintų asmenų skaičius</vt:lpstr>
      <vt:lpstr> Viešieji pirkimai</vt:lpstr>
      <vt:lpstr> Viešieji pirkimai</vt:lpstr>
      <vt:lpstr> Viešieji pirkimai</vt:lpstr>
      <vt:lpstr>2016 – 2021 m. vykdyti viešieji pirkimai pagal objekto rūšis</vt:lpstr>
      <vt:lpstr>Šilumos (šaltnešio) gamybos išlaidų palyginamieji rodikliai pagal sąnaudų struktūrą</vt:lpstr>
      <vt:lpstr> Šilumos (šaltnešio) gamybos išlaidos kurui, EUR (su PVM)</vt:lpstr>
      <vt:lpstr>Šilumos (šaltnešio) gamybos išlaidospagal sąnaudų strukūrą, įskaitant investicijas </vt:lpstr>
      <vt:lpstr>Šilumos (šaltnešio) gamybos gamybos kaina €/MWh (su PVM)</vt:lpstr>
      <vt:lpstr>Šilumos (šaltnešio) savikaina pagal sąnaudų struktūrą, įskaitant investicijas, EUR/MWh (su PVM)</vt:lpstr>
      <vt:lpstr>Iš katilinės perduotos šilumos kiekis, MWh</vt:lpstr>
      <vt:lpstr>Šilumos (šaltnešio) gamybos kaina </vt:lpstr>
      <vt:lpstr>Palyginamieji energijos gamybos ir suvartojimo rodikliai</vt:lpstr>
      <vt:lpstr>Informacinės technologijos, įranga jų diegimas ir atnaujinimas </vt:lpstr>
      <vt:lpstr>Kompiuterinis tinklas</vt:lpstr>
      <vt:lpstr>Pažangių informacinių technologijų diegimas ir atnaujinimas</vt:lpstr>
      <vt:lpstr>Transporto priemonės</vt:lpstr>
      <vt:lpstr>/</vt:lpstr>
      <vt:lpstr>Ligoninės vidaus tvarkos kontrolė (I)</vt:lpstr>
      <vt:lpstr>Ligoninės vidaus tvarkos kontrolė (II)</vt:lpstr>
      <vt:lpstr>Apskaičiuotas pacientų bendro pasitenkinimo ASPĮ teikiamomis asmens sveikatos priežiūros paslaugomis lygis – 0,85</vt:lpstr>
      <vt:lpstr>Neatitikčių skaičius 2017 – 2021 m.</vt:lpstr>
      <vt:lpstr>Antikorupcinė veikla</vt:lpstr>
      <vt:lpstr>Veiklos rizikos</vt:lpstr>
      <vt:lpstr> Veiklos ataskaita paruošta vadovaujantis  2011 m. birželio 16 d.  LIETUVOS RESPUBLIKOS VIEŠŲJŲ ĮSTAIGŲ ĮSTATYMO 12 STRAIPSNIO PAKEITIMO IR PAPILDYMO ĮSTATYMU Nr. XI-1446 ir LR SA ministro 2011-12-01 d. įsakymu Nr. V-1019   LR Vyriausybės NUTARIMAS DĖL VIEŠOJO SEKTORIAUS SUBJEKTO METINĖS VEIKLOS ATASKAITOS IR VIEŠOJO SEKTORIAUS SUBJEKTŲ GRUPĖS METINĖS VEIKLOS ATASKAITOS RENGIMO TVARKOS APRAŠO PATVIRTINIMO 2019 m. vasario 13 d. Nr. 135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Algimantas Liausėdas</dc:creator>
  <cp:lastModifiedBy>Algimantas Liausėdas</cp:lastModifiedBy>
  <cp:revision>1</cp:revision>
  <dcterms:created xsi:type="dcterms:W3CDTF">2022-05-05T07:06:55Z</dcterms:created>
  <dcterms:modified xsi:type="dcterms:W3CDTF">2022-05-05T07:13:11Z</dcterms:modified>
</cp:coreProperties>
</file>